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257" r:id="rId5"/>
    <p:sldId id="305" r:id="rId6"/>
    <p:sldId id="306" r:id="rId7"/>
    <p:sldId id="328" r:id="rId8"/>
    <p:sldId id="283" r:id="rId9"/>
    <p:sldId id="320" r:id="rId10"/>
    <p:sldId id="329" r:id="rId11"/>
    <p:sldId id="307" r:id="rId12"/>
    <p:sldId id="321" r:id="rId13"/>
    <p:sldId id="308" r:id="rId14"/>
    <p:sldId id="322" r:id="rId15"/>
    <p:sldId id="323" r:id="rId16"/>
    <p:sldId id="309" r:id="rId17"/>
    <p:sldId id="315" r:id="rId18"/>
    <p:sldId id="324" r:id="rId19"/>
    <p:sldId id="310" r:id="rId20"/>
    <p:sldId id="311" r:id="rId21"/>
    <p:sldId id="325" r:id="rId22"/>
    <p:sldId id="316" r:id="rId23"/>
    <p:sldId id="318" r:id="rId24"/>
    <p:sldId id="312" r:id="rId25"/>
    <p:sldId id="317" r:id="rId26"/>
    <p:sldId id="313" r:id="rId27"/>
    <p:sldId id="314" r:id="rId28"/>
    <p:sldId id="262" r:id="rId29"/>
  </p:sldIdLst>
  <p:sldSz cx="9144000" cy="6858000" type="screen4x3"/>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99"/>
    <a:srgbClr val="AAD2AC"/>
    <a:srgbClr val="6CBEA9"/>
    <a:srgbClr val="00ACA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4CA104-6DCD-48E3-9B47-0FC407DB9086}" v="1" dt="2021-01-13T12:14:55.763"/>
    <p1510:client id="{7984FC63-0B2C-40E8-90D6-D6A9179133BB}" v="914" dt="2021-01-19T11:29:44.445"/>
    <p1510:client id="{88B39328-25EF-4DE1-AD38-111A44EF66CB}" v="261" dt="2021-01-20T10:38:14.930"/>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344D84-9AFB-497E-A393-DC336BA19D2E}" styleName="Stijl, gemiddeld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1704" y="1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Sproelants" userId="S::christophe.sproelants@westerlo.be::31010170-6f7c-4eb8-9103-762365f4743b" providerId="AD" clId="Web-{88B39328-25EF-4DE1-AD38-111A44EF66CB}"/>
    <pc:docChg chg="modSld">
      <pc:chgData name="Christophe Sproelants" userId="S::christophe.sproelants@westerlo.be::31010170-6f7c-4eb8-9103-762365f4743b" providerId="AD" clId="Web-{88B39328-25EF-4DE1-AD38-111A44EF66CB}" dt="2021-01-20T10:38:14.930" v="124" actId="20577"/>
      <pc:docMkLst>
        <pc:docMk/>
      </pc:docMkLst>
      <pc:sldChg chg="modSp">
        <pc:chgData name="Christophe Sproelants" userId="S::christophe.sproelants@westerlo.be::31010170-6f7c-4eb8-9103-762365f4743b" providerId="AD" clId="Web-{88B39328-25EF-4DE1-AD38-111A44EF66CB}" dt="2021-01-20T10:37:00.475" v="86" actId="20577"/>
        <pc:sldMkLst>
          <pc:docMk/>
          <pc:sldMk cId="292980505" sldId="283"/>
        </pc:sldMkLst>
        <pc:spChg chg="mod">
          <ac:chgData name="Christophe Sproelants" userId="S::christophe.sproelants@westerlo.be::31010170-6f7c-4eb8-9103-762365f4743b" providerId="AD" clId="Web-{88B39328-25EF-4DE1-AD38-111A44EF66CB}" dt="2021-01-20T10:37:00.475" v="86" actId="20577"/>
          <ac:spMkLst>
            <pc:docMk/>
            <pc:sldMk cId="292980505" sldId="283"/>
            <ac:spMk id="3" creationId="{00000000-0000-0000-0000-000000000000}"/>
          </ac:spMkLst>
        </pc:spChg>
        <pc:spChg chg="mod">
          <ac:chgData name="Christophe Sproelants" userId="S::christophe.sproelants@westerlo.be::31010170-6f7c-4eb8-9103-762365f4743b" providerId="AD" clId="Web-{88B39328-25EF-4DE1-AD38-111A44EF66CB}" dt="2021-01-20T10:35:27.161" v="39" actId="20577"/>
          <ac:spMkLst>
            <pc:docMk/>
            <pc:sldMk cId="292980505" sldId="283"/>
            <ac:spMk id="6" creationId="{70FC8812-5167-4ED7-BAF9-E82B0FAC71DC}"/>
          </ac:spMkLst>
        </pc:spChg>
      </pc:sldChg>
      <pc:sldChg chg="modSp">
        <pc:chgData name="Christophe Sproelants" userId="S::christophe.sproelants@westerlo.be::31010170-6f7c-4eb8-9103-762365f4743b" providerId="AD" clId="Web-{88B39328-25EF-4DE1-AD38-111A44EF66CB}" dt="2021-01-20T10:38:14.930" v="124" actId="20577"/>
        <pc:sldMkLst>
          <pc:docMk/>
          <pc:sldMk cId="1360457756" sldId="307"/>
        </pc:sldMkLst>
        <pc:spChg chg="mod">
          <ac:chgData name="Christophe Sproelants" userId="S::christophe.sproelants@westerlo.be::31010170-6f7c-4eb8-9103-762365f4743b" providerId="AD" clId="Web-{88B39328-25EF-4DE1-AD38-111A44EF66CB}" dt="2021-01-20T10:38:14.930" v="124" actId="20577"/>
          <ac:spMkLst>
            <pc:docMk/>
            <pc:sldMk cId="1360457756" sldId="307"/>
            <ac:spMk id="3" creationId="{00000000-0000-0000-0000-000000000000}"/>
          </ac:spMkLst>
        </pc:spChg>
      </pc:sldChg>
      <pc:sldChg chg="modSp">
        <pc:chgData name="Christophe Sproelants" userId="S::christophe.sproelants@westerlo.be::31010170-6f7c-4eb8-9103-762365f4743b" providerId="AD" clId="Web-{88B39328-25EF-4DE1-AD38-111A44EF66CB}" dt="2021-01-20T09:04:35.869" v="14" actId="20577"/>
        <pc:sldMkLst>
          <pc:docMk/>
          <pc:sldMk cId="1360457756" sldId="312"/>
        </pc:sldMkLst>
        <pc:spChg chg="mod">
          <ac:chgData name="Christophe Sproelants" userId="S::christophe.sproelants@westerlo.be::31010170-6f7c-4eb8-9103-762365f4743b" providerId="AD" clId="Web-{88B39328-25EF-4DE1-AD38-111A44EF66CB}" dt="2021-01-20T09:04:35.869" v="14" actId="20577"/>
          <ac:spMkLst>
            <pc:docMk/>
            <pc:sldMk cId="1360457756" sldId="312"/>
            <ac:spMk id="7" creationId="{87B8F5B8-56D3-47C9-88CA-AE6CDF677A08}"/>
          </ac:spMkLst>
        </pc:spChg>
      </pc:sldChg>
      <pc:sldChg chg="modSp">
        <pc:chgData name="Christophe Sproelants" userId="S::christophe.sproelants@westerlo.be::31010170-6f7c-4eb8-9103-762365f4743b" providerId="AD" clId="Web-{88B39328-25EF-4DE1-AD38-111A44EF66CB}" dt="2021-01-20T09:03:52.493" v="13" actId="20577"/>
        <pc:sldMkLst>
          <pc:docMk/>
          <pc:sldMk cId="3708646980" sldId="316"/>
        </pc:sldMkLst>
        <pc:spChg chg="mod">
          <ac:chgData name="Christophe Sproelants" userId="S::christophe.sproelants@westerlo.be::31010170-6f7c-4eb8-9103-762365f4743b" providerId="AD" clId="Web-{88B39328-25EF-4DE1-AD38-111A44EF66CB}" dt="2021-01-20T09:03:52.493" v="13" actId="20577"/>
          <ac:spMkLst>
            <pc:docMk/>
            <pc:sldMk cId="3708646980" sldId="316"/>
            <ac:spMk id="3" creationId="{00000000-0000-0000-0000-000000000000}"/>
          </ac:spMkLst>
        </pc:spChg>
      </pc:sldChg>
    </pc:docChg>
  </pc:docChgLst>
  <pc:docChgLst>
    <pc:chgData name="Christophe Sproelants" userId="S::christophe.sproelants@westerlo.be::31010170-6f7c-4eb8-9103-762365f4743b" providerId="AD" clId="Web-{7984FC63-0B2C-40E8-90D6-D6A9179133BB}"/>
    <pc:docChg chg="delSld modSld">
      <pc:chgData name="Christophe Sproelants" userId="S::christophe.sproelants@westerlo.be::31010170-6f7c-4eb8-9103-762365f4743b" providerId="AD" clId="Web-{7984FC63-0B2C-40E8-90D6-D6A9179133BB}" dt="2021-01-19T11:29:44.445" v="508" actId="14100"/>
      <pc:docMkLst>
        <pc:docMk/>
      </pc:docMkLst>
      <pc:sldChg chg="modSp">
        <pc:chgData name="Christophe Sproelants" userId="S::christophe.sproelants@westerlo.be::31010170-6f7c-4eb8-9103-762365f4743b" providerId="AD" clId="Web-{7984FC63-0B2C-40E8-90D6-D6A9179133BB}" dt="2021-01-19T11:03:42.997" v="1" actId="20577"/>
        <pc:sldMkLst>
          <pc:docMk/>
          <pc:sldMk cId="1479213514" sldId="257"/>
        </pc:sldMkLst>
        <pc:spChg chg="mod">
          <ac:chgData name="Christophe Sproelants" userId="S::christophe.sproelants@westerlo.be::31010170-6f7c-4eb8-9103-762365f4743b" providerId="AD" clId="Web-{7984FC63-0B2C-40E8-90D6-D6A9179133BB}" dt="2021-01-19T11:03:42.997" v="1" actId="20577"/>
          <ac:spMkLst>
            <pc:docMk/>
            <pc:sldMk cId="1479213514" sldId="257"/>
            <ac:spMk id="9" creationId="{00000000-0000-0000-0000-000000000000}"/>
          </ac:spMkLst>
        </pc:spChg>
      </pc:sldChg>
      <pc:sldChg chg="modSp">
        <pc:chgData name="Christophe Sproelants" userId="S::christophe.sproelants@westerlo.be::31010170-6f7c-4eb8-9103-762365f4743b" providerId="AD" clId="Web-{7984FC63-0B2C-40E8-90D6-D6A9179133BB}" dt="2021-01-19T11:29:44.445" v="508" actId="14100"/>
        <pc:sldMkLst>
          <pc:docMk/>
          <pc:sldMk cId="1880142818" sldId="262"/>
        </pc:sldMkLst>
        <pc:spChg chg="mod">
          <ac:chgData name="Christophe Sproelants" userId="S::christophe.sproelants@westerlo.be::31010170-6f7c-4eb8-9103-762365f4743b" providerId="AD" clId="Web-{7984FC63-0B2C-40E8-90D6-D6A9179133BB}" dt="2021-01-19T11:29:44.445" v="508" actId="14100"/>
          <ac:spMkLst>
            <pc:docMk/>
            <pc:sldMk cId="1880142818" sldId="262"/>
            <ac:spMk id="3" creationId="{00000000-0000-0000-0000-000000000000}"/>
          </ac:spMkLst>
        </pc:spChg>
      </pc:sldChg>
      <pc:sldChg chg="modSp">
        <pc:chgData name="Christophe Sproelants" userId="S::christophe.sproelants@westerlo.be::31010170-6f7c-4eb8-9103-762365f4743b" providerId="AD" clId="Web-{7984FC63-0B2C-40E8-90D6-D6A9179133BB}" dt="2021-01-19T11:15:15.781" v="328" actId="20577"/>
        <pc:sldMkLst>
          <pc:docMk/>
          <pc:sldMk cId="292980505" sldId="283"/>
        </pc:sldMkLst>
        <pc:spChg chg="mod">
          <ac:chgData name="Christophe Sproelants" userId="S::christophe.sproelants@westerlo.be::31010170-6f7c-4eb8-9103-762365f4743b" providerId="AD" clId="Web-{7984FC63-0B2C-40E8-90D6-D6A9179133BB}" dt="2021-01-19T11:15:15.781" v="328" actId="20577"/>
          <ac:spMkLst>
            <pc:docMk/>
            <pc:sldMk cId="292980505" sldId="283"/>
            <ac:spMk id="3" creationId="{00000000-0000-0000-0000-000000000000}"/>
          </ac:spMkLst>
        </pc:spChg>
      </pc:sldChg>
      <pc:sldChg chg="modSp">
        <pc:chgData name="Christophe Sproelants" userId="S::christophe.sproelants@westerlo.be::31010170-6f7c-4eb8-9103-762365f4743b" providerId="AD" clId="Web-{7984FC63-0B2C-40E8-90D6-D6A9179133BB}" dt="2021-01-19T11:04:04.701" v="6" actId="14100"/>
        <pc:sldMkLst>
          <pc:docMk/>
          <pc:sldMk cId="4006327720" sldId="305"/>
        </pc:sldMkLst>
        <pc:picChg chg="mod">
          <ac:chgData name="Christophe Sproelants" userId="S::christophe.sproelants@westerlo.be::31010170-6f7c-4eb8-9103-762365f4743b" providerId="AD" clId="Web-{7984FC63-0B2C-40E8-90D6-D6A9179133BB}" dt="2021-01-19T11:04:04.701" v="6" actId="14100"/>
          <ac:picMkLst>
            <pc:docMk/>
            <pc:sldMk cId="4006327720" sldId="305"/>
            <ac:picMk id="2050" creationId="{00000000-0000-0000-0000-000000000000}"/>
          </ac:picMkLst>
        </pc:picChg>
      </pc:sldChg>
      <pc:sldChg chg="modSp">
        <pc:chgData name="Christophe Sproelants" userId="S::christophe.sproelants@westerlo.be::31010170-6f7c-4eb8-9103-762365f4743b" providerId="AD" clId="Web-{7984FC63-0B2C-40E8-90D6-D6A9179133BB}" dt="2021-01-19T11:05:19.312" v="32" actId="20577"/>
        <pc:sldMkLst>
          <pc:docMk/>
          <pc:sldMk cId="2771342690" sldId="306"/>
        </pc:sldMkLst>
        <pc:spChg chg="mod">
          <ac:chgData name="Christophe Sproelants" userId="S::christophe.sproelants@westerlo.be::31010170-6f7c-4eb8-9103-762365f4743b" providerId="AD" clId="Web-{7984FC63-0B2C-40E8-90D6-D6A9179133BB}" dt="2021-01-19T11:05:12.515" v="31" actId="20577"/>
          <ac:spMkLst>
            <pc:docMk/>
            <pc:sldMk cId="2771342690" sldId="306"/>
            <ac:spMk id="2" creationId="{00000000-0000-0000-0000-000000000000}"/>
          </ac:spMkLst>
        </pc:spChg>
        <pc:spChg chg="mod">
          <ac:chgData name="Christophe Sproelants" userId="S::christophe.sproelants@westerlo.be::31010170-6f7c-4eb8-9103-762365f4743b" providerId="AD" clId="Web-{7984FC63-0B2C-40E8-90D6-D6A9179133BB}" dt="2021-01-19T11:05:19.312" v="32" actId="20577"/>
          <ac:spMkLst>
            <pc:docMk/>
            <pc:sldMk cId="2771342690" sldId="306"/>
            <ac:spMk id="3" creationId="{00000000-0000-0000-0000-000000000000}"/>
          </ac:spMkLst>
        </pc:spChg>
      </pc:sldChg>
      <pc:sldChg chg="modSp">
        <pc:chgData name="Christophe Sproelants" userId="S::christophe.sproelants@westerlo.be::31010170-6f7c-4eb8-9103-762365f4743b" providerId="AD" clId="Web-{7984FC63-0B2C-40E8-90D6-D6A9179133BB}" dt="2021-01-19T11:16:05.267" v="334" actId="20577"/>
        <pc:sldMkLst>
          <pc:docMk/>
          <pc:sldMk cId="1360457756" sldId="307"/>
        </pc:sldMkLst>
        <pc:spChg chg="mod">
          <ac:chgData name="Christophe Sproelants" userId="S::christophe.sproelants@westerlo.be::31010170-6f7c-4eb8-9103-762365f4743b" providerId="AD" clId="Web-{7984FC63-0B2C-40E8-90D6-D6A9179133BB}" dt="2021-01-19T11:16:05.267" v="334" actId="20577"/>
          <ac:spMkLst>
            <pc:docMk/>
            <pc:sldMk cId="1360457756" sldId="307"/>
            <ac:spMk id="3" creationId="{00000000-0000-0000-0000-000000000000}"/>
          </ac:spMkLst>
        </pc:spChg>
        <pc:spChg chg="mod">
          <ac:chgData name="Christophe Sproelants" userId="S::christophe.sproelants@westerlo.be::31010170-6f7c-4eb8-9103-762365f4743b" providerId="AD" clId="Web-{7984FC63-0B2C-40E8-90D6-D6A9179133BB}" dt="2021-01-19T11:10:20.195" v="213" actId="20577"/>
          <ac:spMkLst>
            <pc:docMk/>
            <pc:sldMk cId="1360457756" sldId="307"/>
            <ac:spMk id="6" creationId="{3880D054-450E-44BB-B2A4-E2641B0E3B8F}"/>
          </ac:spMkLst>
        </pc:spChg>
      </pc:sldChg>
      <pc:sldChg chg="modSp">
        <pc:chgData name="Christophe Sproelants" userId="S::christophe.sproelants@westerlo.be::31010170-6f7c-4eb8-9103-762365f4743b" providerId="AD" clId="Web-{7984FC63-0B2C-40E8-90D6-D6A9179133BB}" dt="2021-01-19T11:17:19.738" v="368" actId="20577"/>
        <pc:sldMkLst>
          <pc:docMk/>
          <pc:sldMk cId="1360457756" sldId="308"/>
        </pc:sldMkLst>
        <pc:spChg chg="mod">
          <ac:chgData name="Christophe Sproelants" userId="S::christophe.sproelants@westerlo.be::31010170-6f7c-4eb8-9103-762365f4743b" providerId="AD" clId="Web-{7984FC63-0B2C-40E8-90D6-D6A9179133BB}" dt="2021-01-19T11:17:19.738" v="368" actId="20577"/>
          <ac:spMkLst>
            <pc:docMk/>
            <pc:sldMk cId="1360457756" sldId="308"/>
            <ac:spMk id="3" creationId="{00000000-0000-0000-0000-000000000000}"/>
          </ac:spMkLst>
        </pc:spChg>
      </pc:sldChg>
      <pc:sldChg chg="modSp">
        <pc:chgData name="Christophe Sproelants" userId="S::christophe.sproelants@westerlo.be::31010170-6f7c-4eb8-9103-762365f4743b" providerId="AD" clId="Web-{7984FC63-0B2C-40E8-90D6-D6A9179133BB}" dt="2021-01-19T11:22:34.824" v="381" actId="20577"/>
        <pc:sldMkLst>
          <pc:docMk/>
          <pc:sldMk cId="1360457756" sldId="309"/>
        </pc:sldMkLst>
        <pc:spChg chg="mod">
          <ac:chgData name="Christophe Sproelants" userId="S::christophe.sproelants@westerlo.be::31010170-6f7c-4eb8-9103-762365f4743b" providerId="AD" clId="Web-{7984FC63-0B2C-40E8-90D6-D6A9179133BB}" dt="2021-01-19T11:22:34.824" v="381" actId="20577"/>
          <ac:spMkLst>
            <pc:docMk/>
            <pc:sldMk cId="1360457756" sldId="309"/>
            <ac:spMk id="3" creationId="{00000000-0000-0000-0000-000000000000}"/>
          </ac:spMkLst>
        </pc:spChg>
      </pc:sldChg>
      <pc:sldChg chg="modSp">
        <pc:chgData name="Christophe Sproelants" userId="S::christophe.sproelants@westerlo.be::31010170-6f7c-4eb8-9103-762365f4743b" providerId="AD" clId="Web-{7984FC63-0B2C-40E8-90D6-D6A9179133BB}" dt="2021-01-19T11:25:10.328" v="431" actId="20577"/>
        <pc:sldMkLst>
          <pc:docMk/>
          <pc:sldMk cId="1360457756" sldId="310"/>
        </pc:sldMkLst>
        <pc:spChg chg="mod">
          <ac:chgData name="Christophe Sproelants" userId="S::christophe.sproelants@westerlo.be::31010170-6f7c-4eb8-9103-762365f4743b" providerId="AD" clId="Web-{7984FC63-0B2C-40E8-90D6-D6A9179133BB}" dt="2021-01-19T11:25:10.328" v="431" actId="20577"/>
          <ac:spMkLst>
            <pc:docMk/>
            <pc:sldMk cId="1360457756" sldId="310"/>
            <ac:spMk id="3" creationId="{00000000-0000-0000-0000-000000000000}"/>
          </ac:spMkLst>
        </pc:spChg>
      </pc:sldChg>
      <pc:sldChg chg="modSp">
        <pc:chgData name="Christophe Sproelants" userId="S::christophe.sproelants@westerlo.be::31010170-6f7c-4eb8-9103-762365f4743b" providerId="AD" clId="Web-{7984FC63-0B2C-40E8-90D6-D6A9179133BB}" dt="2021-01-19T11:26:02.392" v="446" actId="20577"/>
        <pc:sldMkLst>
          <pc:docMk/>
          <pc:sldMk cId="1360457756" sldId="311"/>
        </pc:sldMkLst>
        <pc:spChg chg="mod">
          <ac:chgData name="Christophe Sproelants" userId="S::christophe.sproelants@westerlo.be::31010170-6f7c-4eb8-9103-762365f4743b" providerId="AD" clId="Web-{7984FC63-0B2C-40E8-90D6-D6A9179133BB}" dt="2021-01-19T11:26:02.392" v="446" actId="20577"/>
          <ac:spMkLst>
            <pc:docMk/>
            <pc:sldMk cId="1360457756" sldId="311"/>
            <ac:spMk id="3" creationId="{00000000-0000-0000-0000-000000000000}"/>
          </ac:spMkLst>
        </pc:spChg>
      </pc:sldChg>
      <pc:sldChg chg="modSp">
        <pc:chgData name="Christophe Sproelants" userId="S::christophe.sproelants@westerlo.be::31010170-6f7c-4eb8-9103-762365f4743b" providerId="AD" clId="Web-{7984FC63-0B2C-40E8-90D6-D6A9179133BB}" dt="2021-01-19T11:28:55.225" v="501" actId="20577"/>
        <pc:sldMkLst>
          <pc:docMk/>
          <pc:sldMk cId="1360457756" sldId="313"/>
        </pc:sldMkLst>
        <pc:spChg chg="mod">
          <ac:chgData name="Christophe Sproelants" userId="S::christophe.sproelants@westerlo.be::31010170-6f7c-4eb8-9103-762365f4743b" providerId="AD" clId="Web-{7984FC63-0B2C-40E8-90D6-D6A9179133BB}" dt="2021-01-19T11:28:55.225" v="501" actId="20577"/>
          <ac:spMkLst>
            <pc:docMk/>
            <pc:sldMk cId="1360457756" sldId="313"/>
            <ac:spMk id="3" creationId="{00000000-0000-0000-0000-000000000000}"/>
          </ac:spMkLst>
        </pc:spChg>
      </pc:sldChg>
      <pc:sldChg chg="modSp">
        <pc:chgData name="Christophe Sproelants" userId="S::christophe.sproelants@westerlo.be::31010170-6f7c-4eb8-9103-762365f4743b" providerId="AD" clId="Web-{7984FC63-0B2C-40E8-90D6-D6A9179133BB}" dt="2021-01-19T11:29:18.366" v="506" actId="20577"/>
        <pc:sldMkLst>
          <pc:docMk/>
          <pc:sldMk cId="1360457756" sldId="314"/>
        </pc:sldMkLst>
        <pc:spChg chg="mod">
          <ac:chgData name="Christophe Sproelants" userId="S::christophe.sproelants@westerlo.be::31010170-6f7c-4eb8-9103-762365f4743b" providerId="AD" clId="Web-{7984FC63-0B2C-40E8-90D6-D6A9179133BB}" dt="2021-01-19T11:29:18.366" v="506" actId="20577"/>
          <ac:spMkLst>
            <pc:docMk/>
            <pc:sldMk cId="1360457756" sldId="314"/>
            <ac:spMk id="3" creationId="{00000000-0000-0000-0000-000000000000}"/>
          </ac:spMkLst>
        </pc:spChg>
      </pc:sldChg>
      <pc:sldChg chg="modSp">
        <pc:chgData name="Christophe Sproelants" userId="S::christophe.sproelants@westerlo.be::31010170-6f7c-4eb8-9103-762365f4743b" providerId="AD" clId="Web-{7984FC63-0B2C-40E8-90D6-D6A9179133BB}" dt="2021-01-19T11:23:34.388" v="399" actId="20577"/>
        <pc:sldMkLst>
          <pc:docMk/>
          <pc:sldMk cId="962560579" sldId="315"/>
        </pc:sldMkLst>
        <pc:spChg chg="mod">
          <ac:chgData name="Christophe Sproelants" userId="S::christophe.sproelants@westerlo.be::31010170-6f7c-4eb8-9103-762365f4743b" providerId="AD" clId="Web-{7984FC63-0B2C-40E8-90D6-D6A9179133BB}" dt="2021-01-19T11:23:34.388" v="399" actId="20577"/>
          <ac:spMkLst>
            <pc:docMk/>
            <pc:sldMk cId="962560579" sldId="315"/>
            <ac:spMk id="3" creationId="{00000000-0000-0000-0000-000000000000}"/>
          </ac:spMkLst>
        </pc:spChg>
      </pc:sldChg>
      <pc:sldChg chg="modSp">
        <pc:chgData name="Christophe Sproelants" userId="S::christophe.sproelants@westerlo.be::31010170-6f7c-4eb8-9103-762365f4743b" providerId="AD" clId="Web-{7984FC63-0B2C-40E8-90D6-D6A9179133BB}" dt="2021-01-19T11:26:42.612" v="453" actId="20577"/>
        <pc:sldMkLst>
          <pc:docMk/>
          <pc:sldMk cId="3708646980" sldId="316"/>
        </pc:sldMkLst>
        <pc:spChg chg="mod">
          <ac:chgData name="Christophe Sproelants" userId="S::christophe.sproelants@westerlo.be::31010170-6f7c-4eb8-9103-762365f4743b" providerId="AD" clId="Web-{7984FC63-0B2C-40E8-90D6-D6A9179133BB}" dt="2021-01-19T11:26:42.612" v="453" actId="20577"/>
          <ac:spMkLst>
            <pc:docMk/>
            <pc:sldMk cId="3708646980" sldId="316"/>
            <ac:spMk id="3" creationId="{00000000-0000-0000-0000-000000000000}"/>
          </ac:spMkLst>
        </pc:spChg>
      </pc:sldChg>
      <pc:sldChg chg="modSp">
        <pc:chgData name="Christophe Sproelants" userId="S::christophe.sproelants@westerlo.be::31010170-6f7c-4eb8-9103-762365f4743b" providerId="AD" clId="Web-{7984FC63-0B2C-40E8-90D6-D6A9179133BB}" dt="2021-01-19T11:28:40.193" v="496" actId="20577"/>
        <pc:sldMkLst>
          <pc:docMk/>
          <pc:sldMk cId="2270715855" sldId="317"/>
        </pc:sldMkLst>
        <pc:spChg chg="mod">
          <ac:chgData name="Christophe Sproelants" userId="S::christophe.sproelants@westerlo.be::31010170-6f7c-4eb8-9103-762365f4743b" providerId="AD" clId="Web-{7984FC63-0B2C-40E8-90D6-D6A9179133BB}" dt="2021-01-19T11:27:59.067" v="479" actId="14100"/>
          <ac:spMkLst>
            <pc:docMk/>
            <pc:sldMk cId="2270715855" sldId="317"/>
            <ac:spMk id="2" creationId="{00000000-0000-0000-0000-000000000000}"/>
          </ac:spMkLst>
        </pc:spChg>
        <pc:spChg chg="mod">
          <ac:chgData name="Christophe Sproelants" userId="S::christophe.sproelants@westerlo.be::31010170-6f7c-4eb8-9103-762365f4743b" providerId="AD" clId="Web-{7984FC63-0B2C-40E8-90D6-D6A9179133BB}" dt="2021-01-19T11:28:40.193" v="496" actId="20577"/>
          <ac:spMkLst>
            <pc:docMk/>
            <pc:sldMk cId="2270715855" sldId="317"/>
            <ac:spMk id="3" creationId="{00000000-0000-0000-0000-000000000000}"/>
          </ac:spMkLst>
        </pc:spChg>
      </pc:sldChg>
      <pc:sldChg chg="modSp">
        <pc:chgData name="Christophe Sproelants" userId="S::christophe.sproelants@westerlo.be::31010170-6f7c-4eb8-9103-762365f4743b" providerId="AD" clId="Web-{7984FC63-0B2C-40E8-90D6-D6A9179133BB}" dt="2021-01-19T11:27:50.161" v="478" actId="1076"/>
        <pc:sldMkLst>
          <pc:docMk/>
          <pc:sldMk cId="4237537338" sldId="318"/>
        </pc:sldMkLst>
        <pc:spChg chg="mod">
          <ac:chgData name="Christophe Sproelants" userId="S::christophe.sproelants@westerlo.be::31010170-6f7c-4eb8-9103-762365f4743b" providerId="AD" clId="Web-{7984FC63-0B2C-40E8-90D6-D6A9179133BB}" dt="2021-01-19T11:27:36.364" v="475" actId="20577"/>
          <ac:spMkLst>
            <pc:docMk/>
            <pc:sldMk cId="4237537338" sldId="318"/>
            <ac:spMk id="2" creationId="{00000000-0000-0000-0000-000000000000}"/>
          </ac:spMkLst>
        </pc:spChg>
        <pc:picChg chg="mod">
          <ac:chgData name="Christophe Sproelants" userId="S::christophe.sproelants@westerlo.be::31010170-6f7c-4eb8-9103-762365f4743b" providerId="AD" clId="Web-{7984FC63-0B2C-40E8-90D6-D6A9179133BB}" dt="2021-01-19T11:27:50.161" v="478" actId="1076"/>
          <ac:picMkLst>
            <pc:docMk/>
            <pc:sldMk cId="4237537338" sldId="318"/>
            <ac:picMk id="1026" creationId="{00000000-0000-0000-0000-000000000000}"/>
          </ac:picMkLst>
        </pc:picChg>
      </pc:sldChg>
      <pc:sldChg chg="modSp">
        <pc:chgData name="Christophe Sproelants" userId="S::christophe.sproelants@westerlo.be::31010170-6f7c-4eb8-9103-762365f4743b" providerId="AD" clId="Web-{7984FC63-0B2C-40E8-90D6-D6A9179133BB}" dt="2021-01-19T11:09:52.726" v="184" actId="14100"/>
        <pc:sldMkLst>
          <pc:docMk/>
          <pc:sldMk cId="2855197539" sldId="320"/>
        </pc:sldMkLst>
        <pc:spChg chg="mod">
          <ac:chgData name="Christophe Sproelants" userId="S::christophe.sproelants@westerlo.be::31010170-6f7c-4eb8-9103-762365f4743b" providerId="AD" clId="Web-{7984FC63-0B2C-40E8-90D6-D6A9179133BB}" dt="2021-01-19T11:09:52.726" v="184" actId="14100"/>
          <ac:spMkLst>
            <pc:docMk/>
            <pc:sldMk cId="2855197539" sldId="320"/>
            <ac:spMk id="2" creationId="{00000000-0000-0000-0000-000000000000}"/>
          </ac:spMkLst>
        </pc:spChg>
      </pc:sldChg>
      <pc:sldChg chg="modSp">
        <pc:chgData name="Christophe Sproelants" userId="S::christophe.sproelants@westerlo.be::31010170-6f7c-4eb8-9103-762365f4743b" providerId="AD" clId="Web-{7984FC63-0B2C-40E8-90D6-D6A9179133BB}" dt="2021-01-19T11:16:23.252" v="336" actId="14100"/>
        <pc:sldMkLst>
          <pc:docMk/>
          <pc:sldMk cId="3872906860" sldId="321"/>
        </pc:sldMkLst>
        <pc:picChg chg="mod">
          <ac:chgData name="Christophe Sproelants" userId="S::christophe.sproelants@westerlo.be::31010170-6f7c-4eb8-9103-762365f4743b" providerId="AD" clId="Web-{7984FC63-0B2C-40E8-90D6-D6A9179133BB}" dt="2021-01-19T11:16:23.252" v="336" actId="14100"/>
          <ac:picMkLst>
            <pc:docMk/>
            <pc:sldMk cId="3872906860" sldId="321"/>
            <ac:picMk id="6146" creationId="{00000000-0000-0000-0000-000000000000}"/>
          </ac:picMkLst>
        </pc:picChg>
      </pc:sldChg>
      <pc:sldChg chg="modSp">
        <pc:chgData name="Christophe Sproelants" userId="S::christophe.sproelants@westerlo.be::31010170-6f7c-4eb8-9103-762365f4743b" providerId="AD" clId="Web-{7984FC63-0B2C-40E8-90D6-D6A9179133BB}" dt="2021-01-19T11:17:32.785" v="369" actId="14100"/>
        <pc:sldMkLst>
          <pc:docMk/>
          <pc:sldMk cId="2560991208" sldId="322"/>
        </pc:sldMkLst>
        <pc:picChg chg="mod">
          <ac:chgData name="Christophe Sproelants" userId="S::christophe.sproelants@westerlo.be::31010170-6f7c-4eb8-9103-762365f4743b" providerId="AD" clId="Web-{7984FC63-0B2C-40E8-90D6-D6A9179133BB}" dt="2021-01-19T11:17:32.785" v="369" actId="14100"/>
          <ac:picMkLst>
            <pc:docMk/>
            <pc:sldMk cId="2560991208" sldId="322"/>
            <ac:picMk id="7170" creationId="{00000000-0000-0000-0000-000000000000}"/>
          </ac:picMkLst>
        </pc:picChg>
      </pc:sldChg>
      <pc:sldChg chg="modSp">
        <pc:chgData name="Christophe Sproelants" userId="S::christophe.sproelants@westerlo.be::31010170-6f7c-4eb8-9103-762365f4743b" providerId="AD" clId="Web-{7984FC63-0B2C-40E8-90D6-D6A9179133BB}" dt="2021-01-19T11:20:37.540" v="377" actId="14100"/>
        <pc:sldMkLst>
          <pc:docMk/>
          <pc:sldMk cId="393380818" sldId="323"/>
        </pc:sldMkLst>
        <pc:picChg chg="mod">
          <ac:chgData name="Christophe Sproelants" userId="S::christophe.sproelants@westerlo.be::31010170-6f7c-4eb8-9103-762365f4743b" providerId="AD" clId="Web-{7984FC63-0B2C-40E8-90D6-D6A9179133BB}" dt="2021-01-19T11:20:37.540" v="377" actId="14100"/>
          <ac:picMkLst>
            <pc:docMk/>
            <pc:sldMk cId="393380818" sldId="323"/>
            <ac:picMk id="8194" creationId="{00000000-0000-0000-0000-000000000000}"/>
          </ac:picMkLst>
        </pc:picChg>
      </pc:sldChg>
      <pc:sldChg chg="modSp">
        <pc:chgData name="Christophe Sproelants" userId="S::christophe.sproelants@westerlo.be::31010170-6f7c-4eb8-9103-762365f4743b" providerId="AD" clId="Web-{7984FC63-0B2C-40E8-90D6-D6A9179133BB}" dt="2021-01-19T11:23:48.232" v="403" actId="1076"/>
        <pc:sldMkLst>
          <pc:docMk/>
          <pc:sldMk cId="2703418423" sldId="324"/>
        </pc:sldMkLst>
        <pc:picChg chg="mod">
          <ac:chgData name="Christophe Sproelants" userId="S::christophe.sproelants@westerlo.be::31010170-6f7c-4eb8-9103-762365f4743b" providerId="AD" clId="Web-{7984FC63-0B2C-40E8-90D6-D6A9179133BB}" dt="2021-01-19T11:23:48.232" v="403" actId="1076"/>
          <ac:picMkLst>
            <pc:docMk/>
            <pc:sldMk cId="2703418423" sldId="324"/>
            <ac:picMk id="9218" creationId="{00000000-0000-0000-0000-000000000000}"/>
          </ac:picMkLst>
        </pc:picChg>
      </pc:sldChg>
      <pc:sldChg chg="modSp">
        <pc:chgData name="Christophe Sproelants" userId="S::christophe.sproelants@westerlo.be::31010170-6f7c-4eb8-9103-762365f4743b" providerId="AD" clId="Web-{7984FC63-0B2C-40E8-90D6-D6A9179133BB}" dt="2021-01-19T11:26:19.330" v="448" actId="1076"/>
        <pc:sldMkLst>
          <pc:docMk/>
          <pc:sldMk cId="735797960" sldId="325"/>
        </pc:sldMkLst>
        <pc:picChg chg="mod">
          <ac:chgData name="Christophe Sproelants" userId="S::christophe.sproelants@westerlo.be::31010170-6f7c-4eb8-9103-762365f4743b" providerId="AD" clId="Web-{7984FC63-0B2C-40E8-90D6-D6A9179133BB}" dt="2021-01-19T11:26:19.330" v="448" actId="1076"/>
          <ac:picMkLst>
            <pc:docMk/>
            <pc:sldMk cId="735797960" sldId="325"/>
            <ac:picMk id="10242" creationId="{00000000-0000-0000-0000-000000000000}"/>
          </ac:picMkLst>
        </pc:picChg>
      </pc:sldChg>
      <pc:sldChg chg="del">
        <pc:chgData name="Christophe Sproelants" userId="S::christophe.sproelants@westerlo.be::31010170-6f7c-4eb8-9103-762365f4743b" providerId="AD" clId="Web-{7984FC63-0B2C-40E8-90D6-D6A9179133BB}" dt="2021-01-19T11:29:35.132" v="507"/>
        <pc:sldMkLst>
          <pc:docMk/>
          <pc:sldMk cId="206138983" sldId="326"/>
        </pc:sldMkLst>
      </pc:sldChg>
      <pc:sldChg chg="addSp modSp">
        <pc:chgData name="Christophe Sproelants" userId="S::christophe.sproelants@westerlo.be::31010170-6f7c-4eb8-9103-762365f4743b" providerId="AD" clId="Web-{7984FC63-0B2C-40E8-90D6-D6A9179133BB}" dt="2021-01-19T11:08:33.192" v="169" actId="14100"/>
        <pc:sldMkLst>
          <pc:docMk/>
          <pc:sldMk cId="2884814348" sldId="328"/>
        </pc:sldMkLst>
        <pc:spChg chg="add mod">
          <ac:chgData name="Christophe Sproelants" userId="S::christophe.sproelants@westerlo.be::31010170-6f7c-4eb8-9103-762365f4743b" providerId="AD" clId="Web-{7984FC63-0B2C-40E8-90D6-D6A9179133BB}" dt="2021-01-19T11:08:33.192" v="169" actId="14100"/>
          <ac:spMkLst>
            <pc:docMk/>
            <pc:sldMk cId="2884814348" sldId="328"/>
            <ac:spMk id="3" creationId="{08CDE5CD-3534-49B9-B1D5-AD49E943D4F0}"/>
          </ac:spMkLst>
        </pc:spChg>
        <pc:graphicFrameChg chg="mod">
          <ac:chgData name="Christophe Sproelants" userId="S::christophe.sproelants@westerlo.be::31010170-6f7c-4eb8-9103-762365f4743b" providerId="AD" clId="Web-{7984FC63-0B2C-40E8-90D6-D6A9179133BB}" dt="2021-01-19T11:05:38.766" v="35" actId="14100"/>
          <ac:graphicFrameMkLst>
            <pc:docMk/>
            <pc:sldMk cId="2884814348" sldId="328"/>
            <ac:graphicFrameMk id="5" creationId="{00000000-0008-0000-0300-000002000000}"/>
          </ac:graphicFrameMkLst>
        </pc:graphicFrameChg>
      </pc:sldChg>
      <pc:sldChg chg="modSp">
        <pc:chgData name="Christophe Sproelants" userId="S::christophe.sproelants@westerlo.be::31010170-6f7c-4eb8-9103-762365f4743b" providerId="AD" clId="Web-{7984FC63-0B2C-40E8-90D6-D6A9179133BB}" dt="2021-01-19T11:10:11.086" v="201" actId="20577"/>
        <pc:sldMkLst>
          <pc:docMk/>
          <pc:sldMk cId="2242912948" sldId="329"/>
        </pc:sldMkLst>
        <pc:spChg chg="mod">
          <ac:chgData name="Christophe Sproelants" userId="S::christophe.sproelants@westerlo.be::31010170-6f7c-4eb8-9103-762365f4743b" providerId="AD" clId="Web-{7984FC63-0B2C-40E8-90D6-D6A9179133BB}" dt="2021-01-19T11:10:11.086" v="201" actId="20577"/>
          <ac:spMkLst>
            <pc:docMk/>
            <pc:sldMk cId="2242912948" sldId="329"/>
            <ac:spMk id="2" creationId="{00000000-0000-0000-0000-000000000000}"/>
          </ac:spMkLst>
        </pc:spChg>
      </pc:sldChg>
    </pc:docChg>
  </pc:docChgLst>
  <pc:docChgLst>
    <pc:chgData name="Christophe Sproelants" userId="S::christophe.sproelants@westerlo.be::31010170-6f7c-4eb8-9103-762365f4743b" providerId="AD" clId="Web-{184CA104-6DCD-48E3-9B47-0FC407DB9086}"/>
    <pc:docChg chg="delSld">
      <pc:chgData name="Christophe Sproelants" userId="S::christophe.sproelants@westerlo.be::31010170-6f7c-4eb8-9103-762365f4743b" providerId="AD" clId="Web-{184CA104-6DCD-48E3-9B47-0FC407DB9086}" dt="2021-01-13T12:14:55.763" v="0"/>
      <pc:docMkLst>
        <pc:docMk/>
      </pc:docMkLst>
      <pc:sldChg chg="del">
        <pc:chgData name="Christophe Sproelants" userId="S::christophe.sproelants@westerlo.be::31010170-6f7c-4eb8-9103-762365f4743b" providerId="AD" clId="Web-{184CA104-6DCD-48E3-9B47-0FC407DB9086}" dt="2021-01-13T12:14:55.763" v="0"/>
        <pc:sldMkLst>
          <pc:docMk/>
          <pc:sldMk cId="3525245975" sldId="303"/>
        </pc:sldMkLst>
      </pc:sldChg>
    </pc:docChg>
  </pc:docChgLst>
</pc:chgInfo>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ton CO</a:t>
            </a:r>
            <a:r>
              <a:rPr lang="en-US" sz="1000"/>
              <a:t>2</a:t>
            </a:r>
            <a:r>
              <a:rPr lang="en-US"/>
              <a:t>-besparing per jaar tegen 2030</a:t>
            </a:r>
          </a:p>
        </c:rich>
      </c:tx>
      <c:overlay val="0"/>
      <c:spPr>
        <a:noFill/>
        <a:ln>
          <a:noFill/>
        </a:ln>
        <a:effectLst/>
      </c:spPr>
    </c:title>
    <c:autoTitleDeleted val="0"/>
    <c:plotArea>
      <c:layout/>
      <c:barChart>
        <c:barDir val="bar"/>
        <c:grouping val="clustered"/>
        <c:varyColors val="0"/>
        <c:ser>
          <c:idx val="0"/>
          <c:order val="0"/>
          <c:tx>
            <c:strRef>
              <c:f>'Cijfers maatregelen scenari (2'!$B$1</c:f>
              <c:strCache>
                <c:ptCount val="1"/>
                <c:pt idx="0">
                  <c:v>ton CO2-besparing</c:v>
                </c:pt>
              </c:strCache>
            </c:strRef>
          </c:tx>
          <c:spPr>
            <a:solidFill>
              <a:schemeClr val="accent1"/>
            </a:solidFill>
            <a:ln>
              <a:noFill/>
            </a:ln>
            <a:effectLst/>
          </c:spPr>
          <c:invertIfNegative val="0"/>
          <c:dPt>
            <c:idx val="0"/>
            <c:invertIfNegative val="0"/>
            <c:bubble3D val="0"/>
            <c:spPr>
              <a:solidFill>
                <a:srgbClr val="00ACA9"/>
              </a:solidFill>
              <a:ln>
                <a:noFill/>
              </a:ln>
              <a:effectLst/>
            </c:spPr>
            <c:extLst>
              <c:ext xmlns:c16="http://schemas.microsoft.com/office/drawing/2014/chart" uri="{C3380CC4-5D6E-409C-BE32-E72D297353CC}">
                <c16:uniqueId val="{00000001-2632-4526-8470-240E28FB4EA7}"/>
              </c:ext>
            </c:extLst>
          </c:dPt>
          <c:dPt>
            <c:idx val="1"/>
            <c:invertIfNegative val="0"/>
            <c:bubble3D val="0"/>
            <c:spPr>
              <a:solidFill>
                <a:srgbClr val="AAD2AC"/>
              </a:solidFill>
              <a:ln>
                <a:noFill/>
              </a:ln>
              <a:effectLst/>
            </c:spPr>
            <c:extLst>
              <c:ext xmlns:c16="http://schemas.microsoft.com/office/drawing/2014/chart" uri="{C3380CC4-5D6E-409C-BE32-E72D297353CC}">
                <c16:uniqueId val="{00000001-A6E5-47EA-9DCD-7931B19DD6FB}"/>
              </c:ext>
            </c:extLst>
          </c:dPt>
          <c:dPt>
            <c:idx val="2"/>
            <c:invertIfNegative val="0"/>
            <c:bubble3D val="0"/>
            <c:spPr>
              <a:solidFill>
                <a:srgbClr val="AAD2AC"/>
              </a:solidFill>
              <a:ln>
                <a:noFill/>
              </a:ln>
              <a:effectLst/>
            </c:spPr>
            <c:extLst>
              <c:ext xmlns:c16="http://schemas.microsoft.com/office/drawing/2014/chart" uri="{C3380CC4-5D6E-409C-BE32-E72D297353CC}">
                <c16:uniqueId val="{00000003-A6E5-47EA-9DCD-7931B19DD6FB}"/>
              </c:ext>
            </c:extLst>
          </c:dPt>
          <c:dPt>
            <c:idx val="3"/>
            <c:invertIfNegative val="0"/>
            <c:bubble3D val="0"/>
            <c:spPr>
              <a:solidFill>
                <a:srgbClr val="00ACA9"/>
              </a:solidFill>
              <a:ln>
                <a:noFill/>
              </a:ln>
              <a:effectLst/>
            </c:spPr>
            <c:extLst>
              <c:ext xmlns:c16="http://schemas.microsoft.com/office/drawing/2014/chart" uri="{C3380CC4-5D6E-409C-BE32-E72D297353CC}">
                <c16:uniqueId val="{00000007-2632-4526-8470-240E28FB4EA7}"/>
              </c:ext>
            </c:extLst>
          </c:dPt>
          <c:dPt>
            <c:idx val="4"/>
            <c:invertIfNegative val="0"/>
            <c:bubble3D val="0"/>
            <c:spPr>
              <a:solidFill>
                <a:srgbClr val="AECC53"/>
              </a:solidFill>
              <a:ln>
                <a:noFill/>
              </a:ln>
              <a:effectLst/>
            </c:spPr>
            <c:extLst>
              <c:ext xmlns:c16="http://schemas.microsoft.com/office/drawing/2014/chart" uri="{C3380CC4-5D6E-409C-BE32-E72D297353CC}">
                <c16:uniqueId val="{00000005-A6E5-47EA-9DCD-7931B19DD6FB}"/>
              </c:ext>
            </c:extLst>
          </c:dPt>
          <c:dPt>
            <c:idx val="5"/>
            <c:invertIfNegative val="0"/>
            <c:bubble3D val="0"/>
            <c:spPr>
              <a:solidFill>
                <a:srgbClr val="00ACA9"/>
              </a:solidFill>
              <a:ln>
                <a:noFill/>
              </a:ln>
              <a:effectLst/>
            </c:spPr>
            <c:extLst>
              <c:ext xmlns:c16="http://schemas.microsoft.com/office/drawing/2014/chart" uri="{C3380CC4-5D6E-409C-BE32-E72D297353CC}">
                <c16:uniqueId val="{0000000B-2632-4526-8470-240E28FB4EA7}"/>
              </c:ext>
            </c:extLst>
          </c:dPt>
          <c:dPt>
            <c:idx val="6"/>
            <c:invertIfNegative val="0"/>
            <c:bubble3D val="0"/>
            <c:spPr>
              <a:solidFill>
                <a:srgbClr val="00ACA9"/>
              </a:solidFill>
              <a:ln>
                <a:noFill/>
              </a:ln>
              <a:effectLst/>
            </c:spPr>
            <c:extLst>
              <c:ext xmlns:c16="http://schemas.microsoft.com/office/drawing/2014/chart" uri="{C3380CC4-5D6E-409C-BE32-E72D297353CC}">
                <c16:uniqueId val="{0000000D-2632-4526-8470-240E28FB4EA7}"/>
              </c:ext>
            </c:extLst>
          </c:dPt>
          <c:cat>
            <c:strRef>
              <c:f>'Cijfers maatregelen scenari (2'!$A$2:$A$8</c:f>
              <c:strCache>
                <c:ptCount val="7"/>
                <c:pt idx="0">
                  <c:v>Isoleren van bestaande woningen door sloop en renovatie</c:v>
                </c:pt>
                <c:pt idx="1">
                  <c:v>Extra hernieuwbare warmte</c:v>
                </c:pt>
                <c:pt idx="2">
                  <c:v>Extra hernieuwbare stroom</c:v>
                </c:pt>
                <c:pt idx="3">
                  <c:v>Modal shift</c:v>
                </c:pt>
                <c:pt idx="4">
                  <c:v>25% elektrische wagens</c:v>
                </c:pt>
                <c:pt idx="5">
                  <c:v>Efficiënter elektriciteitsverbruik</c:v>
                </c:pt>
                <c:pt idx="6">
                  <c:v>Beter isoleren van bedrijven</c:v>
                </c:pt>
              </c:strCache>
            </c:strRef>
          </c:cat>
          <c:val>
            <c:numRef>
              <c:f>'Cijfers maatregelen scenari (2'!$B$2:$B$8</c:f>
              <c:numCache>
                <c:formatCode>#,##0</c:formatCode>
                <c:ptCount val="7"/>
                <c:pt idx="0">
                  <c:v>14595</c:v>
                </c:pt>
                <c:pt idx="1">
                  <c:v>10480</c:v>
                </c:pt>
                <c:pt idx="2">
                  <c:v>6880</c:v>
                </c:pt>
                <c:pt idx="3">
                  <c:v>4300</c:v>
                </c:pt>
                <c:pt idx="4">
                  <c:v>3867</c:v>
                </c:pt>
                <c:pt idx="5">
                  <c:v>2814</c:v>
                </c:pt>
                <c:pt idx="6">
                  <c:v>1941</c:v>
                </c:pt>
              </c:numCache>
            </c:numRef>
          </c:val>
          <c:extLst>
            <c:ext xmlns:c16="http://schemas.microsoft.com/office/drawing/2014/chart" uri="{C3380CC4-5D6E-409C-BE32-E72D297353CC}">
              <c16:uniqueId val="{00000006-A6E5-47EA-9DCD-7931B19DD6FB}"/>
            </c:ext>
          </c:extLst>
        </c:ser>
        <c:dLbls>
          <c:showLegendKey val="0"/>
          <c:showVal val="0"/>
          <c:showCatName val="0"/>
          <c:showSerName val="0"/>
          <c:showPercent val="0"/>
          <c:showBubbleSize val="0"/>
        </c:dLbls>
        <c:gapWidth val="182"/>
        <c:axId val="229391472"/>
        <c:axId val="229387944"/>
      </c:barChart>
      <c:catAx>
        <c:axId val="2293914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BE"/>
          </a:p>
        </c:txPr>
        <c:crossAx val="229387944"/>
        <c:crosses val="autoZero"/>
        <c:auto val="1"/>
        <c:lblAlgn val="ctr"/>
        <c:lblOffset val="100"/>
        <c:noMultiLvlLbl val="0"/>
      </c:catAx>
      <c:valAx>
        <c:axId val="229387944"/>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BE"/>
          </a:p>
        </c:txPr>
        <c:crossAx val="22939147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nl-BE"/>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0F82C3-F69C-4D67-ABE1-3295EBCF88FF}" type="datetimeFigureOut">
              <a:rPr lang="nl-BE" smtClean="0"/>
              <a:t>5/02/2021</a:t>
            </a:fld>
            <a:endParaRPr lang="nl-BE"/>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5B97D2-52BC-456D-B2A5-4F9E4697D027}" type="slidenum">
              <a:rPr lang="nl-BE" smtClean="0"/>
              <a:t>‹nr.›</a:t>
            </a:fld>
            <a:endParaRPr lang="nl-BE"/>
          </a:p>
        </p:txBody>
      </p:sp>
    </p:spTree>
    <p:extLst>
      <p:ext uri="{BB962C8B-B14F-4D97-AF65-F5344CB8AC3E}">
        <p14:creationId xmlns:p14="http://schemas.microsoft.com/office/powerpoint/2010/main" val="3549165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0E5B97D2-52BC-456D-B2A5-4F9E4697D027}" type="slidenum">
              <a:rPr lang="nl-BE" smtClean="0"/>
              <a:t>2</a:t>
            </a:fld>
            <a:endParaRPr lang="nl-BE"/>
          </a:p>
        </p:txBody>
      </p:sp>
    </p:spTree>
    <p:extLst>
      <p:ext uri="{BB962C8B-B14F-4D97-AF65-F5344CB8AC3E}">
        <p14:creationId xmlns:p14="http://schemas.microsoft.com/office/powerpoint/2010/main" val="3582482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Donkerblauw</a:t>
            </a:r>
            <a:r>
              <a:rPr lang="nl-BE" baseline="0"/>
              <a:t> = energiebesparing, lichtblauw = hernieuwbare energie, lichtgroen = elektrificatie </a:t>
            </a:r>
          </a:p>
          <a:p>
            <a:r>
              <a:rPr lang="nl-BE" baseline="0"/>
              <a:t>150.000 ton reduceren naar 90.000 ton </a:t>
            </a:r>
          </a:p>
          <a:p>
            <a:endParaRPr lang="nl-BE" baseline="0"/>
          </a:p>
          <a:p>
            <a:r>
              <a:rPr lang="nl-BE" baseline="0"/>
              <a:t>Berekening aan de hand van ‘maatregelentool’, ambitie medium (uitzondering openbare verlichting + brandstofswitch naar elektrische wagens)</a:t>
            </a:r>
          </a:p>
          <a:p>
            <a:r>
              <a:rPr lang="nl-BE" baseline="0"/>
              <a:t>4900 woningen diepgaand renoveren tussen 2018-2030</a:t>
            </a:r>
          </a:p>
          <a:p>
            <a:r>
              <a:rPr lang="nl-BE" baseline="0"/>
              <a:t>15% van de voor zonnepanelen geschikte daken </a:t>
            </a:r>
          </a:p>
          <a:p>
            <a:endParaRPr lang="nl-BE" baseline="0"/>
          </a:p>
          <a:p>
            <a:r>
              <a:rPr lang="nl-BE" baseline="0"/>
              <a:t>Poll!</a:t>
            </a:r>
            <a:endParaRPr lang="nl-BE"/>
          </a:p>
        </p:txBody>
      </p:sp>
      <p:sp>
        <p:nvSpPr>
          <p:cNvPr id="4" name="Tijdelijke aanduiding voor dianummer 3"/>
          <p:cNvSpPr>
            <a:spLocks noGrp="1"/>
          </p:cNvSpPr>
          <p:nvPr>
            <p:ph type="sldNum" sz="quarter" idx="10"/>
          </p:nvPr>
        </p:nvSpPr>
        <p:spPr/>
        <p:txBody>
          <a:bodyPr/>
          <a:lstStyle/>
          <a:p>
            <a:fld id="{0E5B97D2-52BC-456D-B2A5-4F9E4697D027}" type="slidenum">
              <a:rPr lang="nl-BE" smtClean="0"/>
              <a:t>4</a:t>
            </a:fld>
            <a:endParaRPr lang="nl-BE"/>
          </a:p>
        </p:txBody>
      </p:sp>
    </p:spTree>
    <p:extLst>
      <p:ext uri="{BB962C8B-B14F-4D97-AF65-F5344CB8AC3E}">
        <p14:creationId xmlns:p14="http://schemas.microsoft.com/office/powerpoint/2010/main" val="1924058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0E5B97D2-52BC-456D-B2A5-4F9E4697D027}" type="slidenum">
              <a:rPr lang="nl-BE" smtClean="0"/>
              <a:t>5</a:t>
            </a:fld>
            <a:endParaRPr lang="nl-BE"/>
          </a:p>
        </p:txBody>
      </p:sp>
    </p:spTree>
    <p:extLst>
      <p:ext uri="{BB962C8B-B14F-4D97-AF65-F5344CB8AC3E}">
        <p14:creationId xmlns:p14="http://schemas.microsoft.com/office/powerpoint/2010/main" val="883292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200" b="0" i="0" u="none" strike="noStrike" kern="1200" baseline="0">
                <a:solidFill>
                  <a:schemeClr val="tx1"/>
                </a:solidFill>
                <a:latin typeface="+mn-lt"/>
                <a:ea typeface="+mn-ea"/>
                <a:cs typeface="+mn-cs"/>
              </a:rPr>
              <a:t>Focus: alle plannen en ingrepen in het openbaar domein (herinrichting, bouw- en infrastructuurwerken) moeten de systematische toetsing op vlak van klimaatimpact doorstaan, met bijzondere aandacht voor (alternatieve) mobiliteit, waterbeheer, verhoogde leefbaarheid en eventuele warmte-infrastructuur.</a:t>
            </a:r>
          </a:p>
          <a:p>
            <a:endParaRPr lang="nl-BE"/>
          </a:p>
          <a:p>
            <a:r>
              <a:rPr lang="nl-BE"/>
              <a:t>Wegenwerken (vb. riolering)</a:t>
            </a:r>
            <a:r>
              <a:rPr lang="nl-BE" baseline="0"/>
              <a:t> aangrijpen om méér te doen dan oorspronkelijk gepland &amp; straat volledig ‘</a:t>
            </a:r>
            <a:r>
              <a:rPr lang="nl-BE" baseline="0" err="1"/>
              <a:t>klimaatproof</a:t>
            </a:r>
            <a:r>
              <a:rPr lang="nl-BE" baseline="0"/>
              <a:t>’ te maken </a:t>
            </a:r>
            <a:endParaRPr lang="nl-BE"/>
          </a:p>
          <a:p>
            <a:r>
              <a:rPr lang="nl-BE"/>
              <a:t>Voorbeeld uit Heusden-Zolder, realisatie binnen hetzelfde budget als oorspronkelijk</a:t>
            </a:r>
            <a:r>
              <a:rPr lang="nl-BE" baseline="0"/>
              <a:t> vooropgesteld was voor eigen riolering (participatietraject) </a:t>
            </a:r>
            <a:endParaRPr lang="nl-BE"/>
          </a:p>
        </p:txBody>
      </p:sp>
      <p:sp>
        <p:nvSpPr>
          <p:cNvPr id="4" name="Tijdelijke aanduiding voor dianummer 3"/>
          <p:cNvSpPr>
            <a:spLocks noGrp="1"/>
          </p:cNvSpPr>
          <p:nvPr>
            <p:ph type="sldNum" sz="quarter" idx="10"/>
          </p:nvPr>
        </p:nvSpPr>
        <p:spPr/>
        <p:txBody>
          <a:bodyPr/>
          <a:lstStyle/>
          <a:p>
            <a:fld id="{0E5B97D2-52BC-456D-B2A5-4F9E4697D027}" type="slidenum">
              <a:rPr lang="nl-BE" smtClean="0"/>
              <a:t>6</a:t>
            </a:fld>
            <a:endParaRPr lang="nl-BE"/>
          </a:p>
        </p:txBody>
      </p:sp>
    </p:spTree>
    <p:extLst>
      <p:ext uri="{BB962C8B-B14F-4D97-AF65-F5344CB8AC3E}">
        <p14:creationId xmlns:p14="http://schemas.microsoft.com/office/powerpoint/2010/main" val="154972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200" b="0" i="0" u="none" strike="noStrike" kern="1200" baseline="0">
                <a:solidFill>
                  <a:schemeClr val="tx1"/>
                </a:solidFill>
                <a:latin typeface="+mn-lt"/>
                <a:ea typeface="+mn-ea"/>
                <a:cs typeface="+mn-cs"/>
              </a:rPr>
              <a:t>Focus: alle plannen en ingrepen in het openbaar domein (herinrichting, bouw- en infrastructuurwerken) moeten de systematische toetsing op vlak van klimaatimpact doorstaan, met bijzondere aandacht voor (alternatieve) mobiliteit, waterbeheer, verhoogde leefbaarheid en eventuele warmte-infrastructuur.</a:t>
            </a:r>
          </a:p>
          <a:p>
            <a:endParaRPr lang="nl-BE"/>
          </a:p>
          <a:p>
            <a:r>
              <a:rPr lang="nl-BE"/>
              <a:t>Wegenwerken (vb. riolering)</a:t>
            </a:r>
            <a:r>
              <a:rPr lang="nl-BE" baseline="0"/>
              <a:t> aangrijpen om méér te doen dan oorspronkelijk gepland &amp; straat volledig ‘</a:t>
            </a:r>
            <a:r>
              <a:rPr lang="nl-BE" baseline="0" err="1"/>
              <a:t>klimaatproof</a:t>
            </a:r>
            <a:r>
              <a:rPr lang="nl-BE" baseline="0"/>
              <a:t>’ te maken </a:t>
            </a:r>
            <a:endParaRPr lang="nl-BE"/>
          </a:p>
          <a:p>
            <a:r>
              <a:rPr lang="nl-BE"/>
              <a:t>Voorbeeld uit Heusden-Zolder, realisatie binnen hetzelfde budget als oorspronkelijk</a:t>
            </a:r>
            <a:r>
              <a:rPr lang="nl-BE" baseline="0"/>
              <a:t> vooropgesteld was voor eigen riolering (participatietraject) </a:t>
            </a:r>
            <a:endParaRPr lang="nl-BE"/>
          </a:p>
        </p:txBody>
      </p:sp>
      <p:sp>
        <p:nvSpPr>
          <p:cNvPr id="4" name="Tijdelijke aanduiding voor dianummer 3"/>
          <p:cNvSpPr>
            <a:spLocks noGrp="1"/>
          </p:cNvSpPr>
          <p:nvPr>
            <p:ph type="sldNum" sz="quarter" idx="10"/>
          </p:nvPr>
        </p:nvSpPr>
        <p:spPr/>
        <p:txBody>
          <a:bodyPr/>
          <a:lstStyle/>
          <a:p>
            <a:fld id="{0E5B97D2-52BC-456D-B2A5-4F9E4697D027}" type="slidenum">
              <a:rPr lang="nl-BE" smtClean="0"/>
              <a:t>7</a:t>
            </a:fld>
            <a:endParaRPr lang="nl-BE"/>
          </a:p>
        </p:txBody>
      </p:sp>
    </p:spTree>
    <p:extLst>
      <p:ext uri="{BB962C8B-B14F-4D97-AF65-F5344CB8AC3E}">
        <p14:creationId xmlns:p14="http://schemas.microsoft.com/office/powerpoint/2010/main" val="1370305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200" b="0" i="0" u="none" strike="noStrike" kern="1200" baseline="0">
                <a:solidFill>
                  <a:schemeClr val="tx1"/>
                </a:solidFill>
                <a:latin typeface="+mn-lt"/>
                <a:ea typeface="+mn-ea"/>
                <a:cs typeface="+mn-cs"/>
              </a:rPr>
              <a:t>Zowel nieuwe, private ontwikkelingen als reconversie worden structureel gestuurd in functie van minimale klimaatimpact, met bijzondere aandacht voor kernversterking, mobiliteit/bereikbaarheid, waterbeheer, verhoogde leefbaarheid en (alternatieve) warmtevoorziening.</a:t>
            </a:r>
          </a:p>
          <a:p>
            <a:endParaRPr lang="nl-BE"/>
          </a:p>
          <a:p>
            <a:r>
              <a:rPr lang="nl-BE" sz="1200" kern="1200">
                <a:solidFill>
                  <a:schemeClr val="tx1"/>
                </a:solidFill>
                <a:effectLst/>
                <a:latin typeface="+mn-lt"/>
                <a:ea typeface="+mn-ea"/>
                <a:cs typeface="+mn-cs"/>
              </a:rPr>
              <a:t>Het </a:t>
            </a:r>
            <a:r>
              <a:rPr lang="nl-BE" sz="1200" b="1" kern="1200">
                <a:solidFill>
                  <a:schemeClr val="tx1"/>
                </a:solidFill>
                <a:effectLst/>
                <a:latin typeface="+mn-lt"/>
                <a:ea typeface="+mn-ea"/>
                <a:cs typeface="+mn-cs"/>
              </a:rPr>
              <a:t>ruimtebeslag</a:t>
            </a:r>
            <a:r>
              <a:rPr lang="nl-BE" sz="1200" kern="1200">
                <a:solidFill>
                  <a:schemeClr val="tx1"/>
                </a:solidFill>
                <a:effectLst/>
                <a:latin typeface="+mn-lt"/>
                <a:ea typeface="+mn-ea"/>
                <a:cs typeface="+mn-cs"/>
              </a:rPr>
              <a:t>, de ruimte die wordt ingenomen door bebouwing (inclusief tuinen), (transport)infrastructuur, recreatieve doeleinden en serres is in Westerlo is hoger dan het Vlaams gemiddelde. Om hittestress, droogte en pluviale overstromingen te vermijden zou het ruimtebeslag in onze gemeente moeten stabiliseren. De laatste 14 jaar kromp de open ruimte gemiddeld met 311 m² per dag.</a:t>
            </a: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In Westerlo bedraagt de </a:t>
            </a:r>
            <a:r>
              <a:rPr lang="nl-BE" sz="1200" b="1" kern="1200" err="1">
                <a:solidFill>
                  <a:schemeClr val="tx1"/>
                </a:solidFill>
                <a:effectLst/>
                <a:latin typeface="+mn-lt"/>
                <a:ea typeface="+mn-ea"/>
                <a:cs typeface="+mn-cs"/>
              </a:rPr>
              <a:t>leefdichtheid</a:t>
            </a:r>
            <a:r>
              <a:rPr lang="nl-BE" sz="1200" b="1" kern="1200">
                <a:solidFill>
                  <a:schemeClr val="tx1"/>
                </a:solidFill>
                <a:effectLst/>
                <a:latin typeface="+mn-lt"/>
                <a:ea typeface="+mn-ea"/>
                <a:cs typeface="+mn-cs"/>
              </a:rPr>
              <a:t>,</a:t>
            </a:r>
            <a:r>
              <a:rPr lang="nl-BE" sz="1200" kern="1200">
                <a:solidFill>
                  <a:schemeClr val="tx1"/>
                </a:solidFill>
                <a:effectLst/>
                <a:latin typeface="+mn-lt"/>
                <a:ea typeface="+mn-ea"/>
                <a:cs typeface="+mn-cs"/>
              </a:rPr>
              <a:t> het aantal inwoners per ha bebouwing, 18 inw/ha. Tussen 2005 en 2019 is deze met 1 inwoners/ha gedaald. Westerlo kent een lage verdichting. Ook de bebouwingsdichtheid in de kernen is zeer laag. Dat komt door het hoge aandeel verspreide, open bebouwing en het lage aandeel van appartementsgebouwen.</a:t>
            </a:r>
            <a:endParaRPr lang="nl-BE"/>
          </a:p>
        </p:txBody>
      </p:sp>
      <p:sp>
        <p:nvSpPr>
          <p:cNvPr id="4" name="Tijdelijke aanduiding voor dianummer 3"/>
          <p:cNvSpPr>
            <a:spLocks noGrp="1"/>
          </p:cNvSpPr>
          <p:nvPr>
            <p:ph type="sldNum" sz="quarter" idx="10"/>
          </p:nvPr>
        </p:nvSpPr>
        <p:spPr/>
        <p:txBody>
          <a:bodyPr/>
          <a:lstStyle/>
          <a:p>
            <a:fld id="{0E5B97D2-52BC-456D-B2A5-4F9E4697D027}" type="slidenum">
              <a:rPr lang="nl-BE" smtClean="0"/>
              <a:t>9</a:t>
            </a:fld>
            <a:endParaRPr lang="nl-BE"/>
          </a:p>
        </p:txBody>
      </p:sp>
    </p:spTree>
    <p:extLst>
      <p:ext uri="{BB962C8B-B14F-4D97-AF65-F5344CB8AC3E}">
        <p14:creationId xmlns:p14="http://schemas.microsoft.com/office/powerpoint/2010/main" val="410641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hangingPunct="0"/>
            <a:r>
              <a:rPr lang="nl-BE" sz="1200" kern="1200">
                <a:solidFill>
                  <a:schemeClr val="tx1"/>
                </a:solidFill>
                <a:effectLst/>
                <a:latin typeface="+mn-lt"/>
                <a:ea typeface="+mn-ea"/>
                <a:cs typeface="+mn-cs"/>
              </a:rPr>
              <a:t>Duurzame en energiebesparende maatregelen stimuleren en verplicht maken</a:t>
            </a:r>
          </a:p>
          <a:p>
            <a:pPr hangingPunct="0"/>
            <a:r>
              <a:rPr lang="nl-BE" sz="1200" kern="1200">
                <a:solidFill>
                  <a:schemeClr val="tx1"/>
                </a:solidFill>
                <a:effectLst/>
                <a:latin typeface="+mn-lt"/>
                <a:ea typeface="+mn-ea"/>
                <a:cs typeface="+mn-cs"/>
              </a:rPr>
              <a:t>Enkele voorbeelden zijn het mogelijk maken van meergezinswoningen met een centraal warmtesysteem, groendaken op bijgebouwen verplicht maken, fietsenstallingen op het gelijkvloers en parkeerplaatsen ondergronds…</a:t>
            </a:r>
          </a:p>
          <a:p>
            <a:pPr hangingPunct="0"/>
            <a:endParaRPr lang="nl-BE" sz="1200" kern="1200">
              <a:solidFill>
                <a:schemeClr val="tx1"/>
              </a:solidFill>
              <a:effectLst/>
              <a:latin typeface="+mn-lt"/>
              <a:ea typeface="+mn-ea"/>
              <a:cs typeface="+mn-cs"/>
            </a:endParaRPr>
          </a:p>
          <a:p>
            <a:r>
              <a:rPr lang="nl-BE"/>
              <a:t>Toelichting warmteplan inplannen?</a:t>
            </a:r>
          </a:p>
        </p:txBody>
      </p:sp>
      <p:sp>
        <p:nvSpPr>
          <p:cNvPr id="4" name="Tijdelijke aanduiding voor dianummer 3"/>
          <p:cNvSpPr>
            <a:spLocks noGrp="1"/>
          </p:cNvSpPr>
          <p:nvPr>
            <p:ph type="sldNum" sz="quarter" idx="10"/>
          </p:nvPr>
        </p:nvSpPr>
        <p:spPr/>
        <p:txBody>
          <a:bodyPr/>
          <a:lstStyle/>
          <a:p>
            <a:fld id="{0E5B97D2-52BC-456D-B2A5-4F9E4697D027}" type="slidenum">
              <a:rPr lang="nl-BE" smtClean="0"/>
              <a:t>10</a:t>
            </a:fld>
            <a:endParaRPr lang="nl-BE"/>
          </a:p>
        </p:txBody>
      </p:sp>
    </p:spTree>
    <p:extLst>
      <p:ext uri="{BB962C8B-B14F-4D97-AF65-F5344CB8AC3E}">
        <p14:creationId xmlns:p14="http://schemas.microsoft.com/office/powerpoint/2010/main" val="1175526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a:solidFill>
                  <a:schemeClr val="tx1"/>
                </a:solidFill>
                <a:effectLst/>
                <a:latin typeface="+mn-lt"/>
                <a:ea typeface="+mn-ea"/>
                <a:cs typeface="+mn-cs"/>
              </a:rPr>
              <a:t>Het fossiel energieverbruik van gebouwen is de belangrijkste bron van broeikasgassen in Westerlo, al daalt de uitstoot al enkele jaren. De woningen van de huishoudens zijn de tweede grootste sector qua uitstoot. De uitstoot van woningen in Westerlo kent een dalende trend dankzij een daling van de warmtevraag, warmere winters en vergroening van de energiedragers (-20%), ondanks een duidelijke bevolkingsgroei.</a:t>
            </a:r>
          </a:p>
          <a:p>
            <a:endParaRPr lang="nl-BE" sz="1200" kern="1200">
              <a:solidFill>
                <a:schemeClr val="tx1"/>
              </a:solidFill>
              <a:effectLst/>
              <a:latin typeface="+mn-lt"/>
              <a:ea typeface="+mn-ea"/>
              <a:cs typeface="+mn-cs"/>
            </a:endParaRPr>
          </a:p>
          <a:p>
            <a:r>
              <a:rPr lang="nl-BE" sz="1200" b="0" i="0" u="none" strike="noStrike" kern="1200" baseline="0">
                <a:solidFill>
                  <a:schemeClr val="tx1"/>
                </a:solidFill>
                <a:latin typeface="+mn-lt"/>
                <a:ea typeface="+mn-ea"/>
                <a:cs typeface="+mn-cs"/>
              </a:rPr>
              <a:t>Het RO-instrumentarium zal in de eerste plaats effect ressorteren op nieuwe ontwikkelingen (in mindere mate ook reconversie). Een structurele transformatie van het bestaande weefsel vereist een aanvullende projectaanpak.</a:t>
            </a:r>
            <a:endParaRPr lang="nl-BE"/>
          </a:p>
        </p:txBody>
      </p:sp>
      <p:sp>
        <p:nvSpPr>
          <p:cNvPr id="4" name="Tijdelijke aanduiding voor dianummer 3"/>
          <p:cNvSpPr>
            <a:spLocks noGrp="1"/>
          </p:cNvSpPr>
          <p:nvPr>
            <p:ph type="sldNum" sz="quarter" idx="10"/>
          </p:nvPr>
        </p:nvSpPr>
        <p:spPr/>
        <p:txBody>
          <a:bodyPr/>
          <a:lstStyle/>
          <a:p>
            <a:fld id="{0E5B97D2-52BC-456D-B2A5-4F9E4697D027}" type="slidenum">
              <a:rPr lang="nl-BE" smtClean="0"/>
              <a:t>11</a:t>
            </a:fld>
            <a:endParaRPr lang="nl-BE"/>
          </a:p>
        </p:txBody>
      </p:sp>
    </p:spTree>
    <p:extLst>
      <p:ext uri="{BB962C8B-B14F-4D97-AF65-F5344CB8AC3E}">
        <p14:creationId xmlns:p14="http://schemas.microsoft.com/office/powerpoint/2010/main" val="1258940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a:solidFill>
                  <a:schemeClr val="tx1"/>
                </a:solidFill>
                <a:effectLst/>
                <a:latin typeface="+mn-lt"/>
                <a:ea typeface="+mn-ea"/>
                <a:cs typeface="+mn-cs"/>
              </a:rPr>
              <a:t>In 2018 was het plaatsen van dakisolatie veruit de populairste ingreep, gevolgd door </a:t>
            </a:r>
            <a:r>
              <a:rPr lang="nl-BE" sz="1200" kern="1200" err="1">
                <a:solidFill>
                  <a:schemeClr val="tx1"/>
                </a:solidFill>
                <a:effectLst/>
                <a:latin typeface="+mn-lt"/>
                <a:ea typeface="+mn-ea"/>
                <a:cs typeface="+mn-cs"/>
              </a:rPr>
              <a:t>hoogrendementsglas</a:t>
            </a:r>
            <a:r>
              <a:rPr lang="nl-BE" sz="1200" kern="1200">
                <a:solidFill>
                  <a:schemeClr val="tx1"/>
                </a:solidFill>
                <a:effectLst/>
                <a:latin typeface="+mn-lt"/>
                <a:ea typeface="+mn-ea"/>
                <a:cs typeface="+mn-cs"/>
              </a:rPr>
              <a:t> en muurisolatie. In totaal werden er 280 energie en renovatiepremies toegekend. Er wordt veel gerenoveerd,</a:t>
            </a:r>
            <a:r>
              <a:rPr lang="nl-BE" sz="1200" kern="1200" baseline="0">
                <a:solidFill>
                  <a:schemeClr val="tx1"/>
                </a:solidFill>
                <a:effectLst/>
                <a:latin typeface="+mn-lt"/>
                <a:ea typeface="+mn-ea"/>
                <a:cs typeface="+mn-cs"/>
              </a:rPr>
              <a:t> maar versnelling renovatietempo is nodig?</a:t>
            </a:r>
            <a:endParaRPr lang="nl-BE"/>
          </a:p>
        </p:txBody>
      </p:sp>
      <p:sp>
        <p:nvSpPr>
          <p:cNvPr id="4" name="Tijdelijke aanduiding voor dianummer 3"/>
          <p:cNvSpPr>
            <a:spLocks noGrp="1"/>
          </p:cNvSpPr>
          <p:nvPr>
            <p:ph type="sldNum" sz="quarter" idx="10"/>
          </p:nvPr>
        </p:nvSpPr>
        <p:spPr/>
        <p:txBody>
          <a:bodyPr/>
          <a:lstStyle/>
          <a:p>
            <a:fld id="{0E5B97D2-52BC-456D-B2A5-4F9E4697D027}" type="slidenum">
              <a:rPr lang="nl-BE" smtClean="0"/>
              <a:t>12</a:t>
            </a:fld>
            <a:endParaRPr lang="nl-BE"/>
          </a:p>
        </p:txBody>
      </p:sp>
    </p:spTree>
    <p:extLst>
      <p:ext uri="{BB962C8B-B14F-4D97-AF65-F5344CB8AC3E}">
        <p14:creationId xmlns:p14="http://schemas.microsoft.com/office/powerpoint/2010/main" val="830401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a:solidFill>
                  <a:schemeClr val="tx1"/>
                </a:solidFill>
                <a:effectLst/>
                <a:latin typeface="+mn-lt"/>
                <a:ea typeface="+mn-ea"/>
                <a:cs typeface="+mn-cs"/>
              </a:rPr>
              <a:t>Enige sector waarvan de CO2-uitstoot stijgt! </a:t>
            </a: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Er wordt steeds meer gefietst in Westerlo, maar de auto blijft het dominante vervoersmiddel. In 2017 was in Westerlo 1,2% van het wagenpark koolstofarm</a:t>
            </a:r>
          </a:p>
          <a:p>
            <a:endParaRPr lang="nl-BE"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BE" sz="1200" b="0" i="0" u="none" strike="noStrike" kern="1200" baseline="0">
                <a:solidFill>
                  <a:schemeClr val="tx1"/>
                </a:solidFill>
                <a:latin typeface="+mn-lt"/>
                <a:ea typeface="+mn-ea"/>
                <a:cs typeface="+mn-cs"/>
              </a:rPr>
              <a:t>Het gemeentebestuur voert een mobiliteitsbeleid dat steeds kiest voor fietsers, voetgangers en openbaar vervoer bij alle ontwikkelingen op haar grondgebied en stuurt de doorbraak van elektrische en gedeelde mobiliteit, met positieve impact op de volksgezondheid (verkeersleefbaarheid, geluidshinder en verkeersveiligheid, luchtkwaliteit, meer beweging).</a:t>
            </a:r>
          </a:p>
          <a:p>
            <a:endParaRPr lang="nl-BE"/>
          </a:p>
        </p:txBody>
      </p:sp>
      <p:sp>
        <p:nvSpPr>
          <p:cNvPr id="4" name="Tijdelijke aanduiding voor dianummer 3"/>
          <p:cNvSpPr>
            <a:spLocks noGrp="1"/>
          </p:cNvSpPr>
          <p:nvPr>
            <p:ph type="sldNum" sz="quarter" idx="10"/>
          </p:nvPr>
        </p:nvSpPr>
        <p:spPr/>
        <p:txBody>
          <a:bodyPr/>
          <a:lstStyle/>
          <a:p>
            <a:fld id="{0E5B97D2-52BC-456D-B2A5-4F9E4697D027}" type="slidenum">
              <a:rPr lang="nl-BE" smtClean="0"/>
              <a:t>15</a:t>
            </a:fld>
            <a:endParaRPr lang="nl-BE"/>
          </a:p>
        </p:txBody>
      </p:sp>
    </p:spTree>
    <p:extLst>
      <p:ext uri="{BB962C8B-B14F-4D97-AF65-F5344CB8AC3E}">
        <p14:creationId xmlns:p14="http://schemas.microsoft.com/office/powerpoint/2010/main" val="1406661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200" b="0" i="0" u="none" strike="noStrike" kern="1200" baseline="0">
                <a:solidFill>
                  <a:schemeClr val="tx1"/>
                </a:solidFill>
                <a:latin typeface="+mn-lt"/>
                <a:ea typeface="+mn-ea"/>
                <a:cs typeface="+mn-cs"/>
              </a:rPr>
              <a:t>De resterende energievraag zal finaal moeten getransformeerd worden van fossiel naar hernieuwbaar, veilig en betaalbaar. Een eerste insteek is het maximaal benutten van opportuniteiten inzake hernieuwbare elektriciteitsproductie (bijvoorbeeld zon en wind). Een bijzondere uitdaging is de transitie van de warmtevraag (van gebouwen).</a:t>
            </a:r>
          </a:p>
          <a:p>
            <a:endParaRPr lang="nl-BE"/>
          </a:p>
          <a:p>
            <a:r>
              <a:rPr lang="nl-BE"/>
              <a:t>6% = aandeel</a:t>
            </a:r>
            <a:r>
              <a:rPr lang="nl-BE" baseline="0"/>
              <a:t> lokaal geproduceerde hernieuwbare energie in totale energievraag</a:t>
            </a:r>
          </a:p>
          <a:p>
            <a:endParaRPr lang="nl-BE" baseline="0"/>
          </a:p>
          <a:p>
            <a:r>
              <a:rPr lang="nl-BE" sz="1200" b="1" kern="1200">
                <a:solidFill>
                  <a:schemeClr val="tx1"/>
                </a:solidFill>
                <a:effectLst/>
                <a:latin typeface="+mn-lt"/>
                <a:ea typeface="+mn-ea"/>
                <a:cs typeface="+mn-cs"/>
              </a:rPr>
              <a:t>Windenergie</a:t>
            </a:r>
            <a:r>
              <a:rPr lang="nl-BE" sz="1200" kern="1200">
                <a:solidFill>
                  <a:schemeClr val="tx1"/>
                </a:solidFill>
                <a:effectLst/>
                <a:latin typeface="+mn-lt"/>
                <a:ea typeface="+mn-ea"/>
                <a:cs typeface="+mn-cs"/>
              </a:rPr>
              <a:t> is de belangrijkste bron van hernieuwbare energie en zorgt voor </a:t>
            </a:r>
            <a:r>
              <a:rPr lang="nl-BE" sz="1200" b="1" kern="1200">
                <a:solidFill>
                  <a:schemeClr val="tx1"/>
                </a:solidFill>
                <a:effectLst/>
                <a:latin typeface="+mn-lt"/>
                <a:ea typeface="+mn-ea"/>
                <a:cs typeface="+mn-cs"/>
              </a:rPr>
              <a:t>42%  van de hernieuwbare energieproductie</a:t>
            </a:r>
            <a:r>
              <a:rPr lang="nl-BE" sz="1200" kern="1200">
                <a:solidFill>
                  <a:schemeClr val="tx1"/>
                </a:solidFill>
                <a:effectLst/>
                <a:latin typeface="+mn-lt"/>
                <a:ea typeface="+mn-ea"/>
                <a:cs typeface="+mn-cs"/>
              </a:rPr>
              <a:t>. </a:t>
            </a:r>
            <a:r>
              <a:rPr lang="nl-BE" sz="1200" kern="1200" baseline="0">
                <a:solidFill>
                  <a:schemeClr val="tx1"/>
                </a:solidFill>
                <a:effectLst/>
                <a:latin typeface="+mn-lt"/>
                <a:ea typeface="+mn-ea"/>
                <a:cs typeface="+mn-cs"/>
              </a:rPr>
              <a:t> </a:t>
            </a:r>
            <a:r>
              <a:rPr lang="nl-BE" sz="1200" kern="1200">
                <a:solidFill>
                  <a:schemeClr val="tx1"/>
                </a:solidFill>
                <a:effectLst/>
                <a:latin typeface="+mn-lt"/>
                <a:ea typeface="+mn-ea"/>
                <a:cs typeface="+mn-cs"/>
              </a:rPr>
              <a:t>Westerlo wordt 6,8% van het zonnepotentieel van de daken benut (2018).</a:t>
            </a:r>
            <a:endParaRPr lang="nl-BE"/>
          </a:p>
        </p:txBody>
      </p:sp>
      <p:sp>
        <p:nvSpPr>
          <p:cNvPr id="4" name="Tijdelijke aanduiding voor dianummer 3"/>
          <p:cNvSpPr>
            <a:spLocks noGrp="1"/>
          </p:cNvSpPr>
          <p:nvPr>
            <p:ph type="sldNum" sz="quarter" idx="10"/>
          </p:nvPr>
        </p:nvSpPr>
        <p:spPr/>
        <p:txBody>
          <a:bodyPr/>
          <a:lstStyle/>
          <a:p>
            <a:fld id="{0E5B97D2-52BC-456D-B2A5-4F9E4697D027}" type="slidenum">
              <a:rPr lang="nl-BE" smtClean="0"/>
              <a:t>18</a:t>
            </a:fld>
            <a:endParaRPr lang="nl-BE"/>
          </a:p>
        </p:txBody>
      </p:sp>
    </p:spTree>
    <p:extLst>
      <p:ext uri="{BB962C8B-B14F-4D97-AF65-F5344CB8AC3E}">
        <p14:creationId xmlns:p14="http://schemas.microsoft.com/office/powerpoint/2010/main" val="719727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u="none" strike="noStrike" kern="1200" baseline="0">
                <a:solidFill>
                  <a:schemeClr val="tx1"/>
                </a:solidFill>
                <a:latin typeface="+mn-lt"/>
                <a:ea typeface="+mn-ea"/>
                <a:cs typeface="+mn-cs"/>
              </a:rPr>
              <a:t>Inzetten op klimaatadaptie is een onvermijdelijke aanvulling op mitigatie-maatregelen. Groenblauwe netwerken hebben hierin een belangrijke bijdrage door ze als onderlegger te gebruiken voor elke ruimtelijke ontwikkeling. Daarbij is niet alleen van belang het reduceren van overstromingsrisico, gezonde publieke ruimte (buurtgroen) creëren met meer woonkwaliteit en lagere hittekwetsbaarheid, maar ook (en vooral) verdroging tegengaan en versterking van de biodiversiteit.</a:t>
            </a:r>
          </a:p>
          <a:p>
            <a:endParaRPr lang="nl-BE" sz="1200" b="0" i="0" u="none" strike="noStrike" kern="1200" baseline="0">
              <a:solidFill>
                <a:schemeClr val="tx1"/>
              </a:solidFill>
              <a:latin typeface="+mn-lt"/>
              <a:ea typeface="+mn-ea"/>
              <a:cs typeface="+mn-cs"/>
            </a:endParaRPr>
          </a:p>
          <a:p>
            <a:r>
              <a:rPr lang="nl-BE" sz="1200" kern="1200">
                <a:solidFill>
                  <a:schemeClr val="tx1"/>
                </a:solidFill>
                <a:effectLst/>
                <a:latin typeface="+mn-lt"/>
                <a:ea typeface="+mn-ea"/>
                <a:cs typeface="+mn-cs"/>
              </a:rPr>
              <a:t>11% van Westerlo is momenteel verhard. Deze afdekking bestaat vooral uit gebouwen, wegen en parkeerterreinen. Door de afdichting van bodems of het plaatsen van verhardingen die de bodem tot op zekere hoogte ondoordringbaar maken, kunnen de functies van de bodem niet of onvoldoende vervuld worden. </a:t>
            </a:r>
            <a:endParaRPr lang="nl-BE"/>
          </a:p>
        </p:txBody>
      </p:sp>
      <p:sp>
        <p:nvSpPr>
          <p:cNvPr id="4" name="Tijdelijke aanduiding voor dianummer 3"/>
          <p:cNvSpPr>
            <a:spLocks noGrp="1"/>
          </p:cNvSpPr>
          <p:nvPr>
            <p:ph type="sldNum" sz="quarter" idx="10"/>
          </p:nvPr>
        </p:nvSpPr>
        <p:spPr/>
        <p:txBody>
          <a:bodyPr/>
          <a:lstStyle/>
          <a:p>
            <a:fld id="{0E5B97D2-52BC-456D-B2A5-4F9E4697D027}" type="slidenum">
              <a:rPr lang="nl-BE" smtClean="0"/>
              <a:t>20</a:t>
            </a:fld>
            <a:endParaRPr lang="nl-BE"/>
          </a:p>
        </p:txBody>
      </p:sp>
    </p:spTree>
    <p:extLst>
      <p:ext uri="{BB962C8B-B14F-4D97-AF65-F5344CB8AC3E}">
        <p14:creationId xmlns:p14="http://schemas.microsoft.com/office/powerpoint/2010/main" val="31840201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Deze voedselstrategie kan verschillende doelstellingen hebben: lokale voeding en producenten promoten, herverdelen van lokale voedseloverschotten, consument en producent met elkaar in contact brengen, plantaardige voeding stimuleren enzovoort.  </a:t>
            </a:r>
          </a:p>
          <a:p>
            <a:endParaRPr lang="nl-BE"/>
          </a:p>
        </p:txBody>
      </p:sp>
      <p:sp>
        <p:nvSpPr>
          <p:cNvPr id="4" name="Tijdelijke aanduiding voor dianummer 3"/>
          <p:cNvSpPr>
            <a:spLocks noGrp="1"/>
          </p:cNvSpPr>
          <p:nvPr>
            <p:ph type="sldNum" sz="quarter" idx="10"/>
          </p:nvPr>
        </p:nvSpPr>
        <p:spPr/>
        <p:txBody>
          <a:bodyPr/>
          <a:lstStyle/>
          <a:p>
            <a:fld id="{0E5B97D2-52BC-456D-B2A5-4F9E4697D027}" type="slidenum">
              <a:rPr lang="nl-BE" smtClean="0"/>
              <a:t>24</a:t>
            </a:fld>
            <a:endParaRPr lang="nl-BE"/>
          </a:p>
        </p:txBody>
      </p:sp>
    </p:spTree>
    <p:extLst>
      <p:ext uri="{BB962C8B-B14F-4D97-AF65-F5344CB8AC3E}">
        <p14:creationId xmlns:p14="http://schemas.microsoft.com/office/powerpoint/2010/main" val="7250055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3568" y="5418566"/>
            <a:ext cx="7772400" cy="1470025"/>
          </a:xfrm>
        </p:spPr>
        <p:txBody>
          <a:bodyPr>
            <a:normAutofit/>
          </a:bodyPr>
          <a:lstStyle>
            <a:lvl1pPr>
              <a:defRPr sz="2500"/>
            </a:lvl1pPr>
          </a:lstStyle>
          <a:p>
            <a:r>
              <a:rPr lang="nl-NL"/>
              <a:t>Klik om de stijl te bewerken</a:t>
            </a:r>
            <a:endParaRPr lang="nl-BE"/>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BE"/>
          </a:p>
        </p:txBody>
      </p:sp>
      <p:sp>
        <p:nvSpPr>
          <p:cNvPr id="4" name="Tijdelijke aanduiding voor datum 3"/>
          <p:cNvSpPr>
            <a:spLocks noGrp="1"/>
          </p:cNvSpPr>
          <p:nvPr>
            <p:ph type="dt" sz="half" idx="10"/>
          </p:nvPr>
        </p:nvSpPr>
        <p:spPr/>
        <p:txBody>
          <a:bodyPr/>
          <a:lstStyle/>
          <a:p>
            <a:fld id="{1FB75E9E-22F5-45B3-BD83-535327F3725B}" type="datetimeFigureOut">
              <a:rPr lang="nl-BE" smtClean="0"/>
              <a:t>5/02/2021</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E3B98EA2-7169-4534-8B1B-B8324E48A4A1}" type="slidenum">
              <a:rPr lang="nl-BE" smtClean="0"/>
              <a:t>‹nr.›</a:t>
            </a:fld>
            <a:endParaRPr lang="nl-BE"/>
          </a:p>
        </p:txBody>
      </p:sp>
      <p:pic>
        <p:nvPicPr>
          <p:cNvPr id="9" name="Afbeelding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Tree>
    <p:extLst>
      <p:ext uri="{BB962C8B-B14F-4D97-AF65-F5344CB8AC3E}">
        <p14:creationId xmlns:p14="http://schemas.microsoft.com/office/powerpoint/2010/main" val="3143751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5088289"/>
            <a:ext cx="7772400" cy="1470025"/>
          </a:xfrm>
        </p:spPr>
        <p:txBody>
          <a:bodyPr>
            <a:normAutofit/>
          </a:bodyPr>
          <a:lstStyle>
            <a:lvl1pPr>
              <a:defRPr sz="2500"/>
            </a:lvl1pPr>
          </a:lstStyle>
          <a:p>
            <a:r>
              <a:rPr lang="nl-NL"/>
              <a:t>Klik om de stijl te bewerken</a:t>
            </a:r>
            <a:endParaRPr lang="nl-BE"/>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BE"/>
          </a:p>
        </p:txBody>
      </p:sp>
      <p:sp>
        <p:nvSpPr>
          <p:cNvPr id="4" name="Tijdelijke aanduiding voor datum 3"/>
          <p:cNvSpPr>
            <a:spLocks noGrp="1"/>
          </p:cNvSpPr>
          <p:nvPr>
            <p:ph type="dt" sz="half" idx="10"/>
          </p:nvPr>
        </p:nvSpPr>
        <p:spPr/>
        <p:txBody>
          <a:bodyPr/>
          <a:lstStyle/>
          <a:p>
            <a:fld id="{1FB75E9E-22F5-45B3-BD83-535327F3725B}" type="datetimeFigureOut">
              <a:rPr lang="nl-BE" smtClean="0"/>
              <a:t>5/02/2021</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E3B98EA2-7169-4534-8B1B-B8324E48A4A1}" type="slidenum">
              <a:rPr lang="nl-BE" smtClean="0"/>
              <a:t>‹nr.›</a:t>
            </a:fld>
            <a:endParaRPr lang="nl-BE"/>
          </a:p>
        </p:txBody>
      </p:sp>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00926"/>
            <a:ext cx="9144000" cy="4687363"/>
          </a:xfrm>
          <a:prstGeom prst="rect">
            <a:avLst/>
          </a:prstGeom>
        </p:spPr>
      </p:pic>
    </p:spTree>
    <p:extLst>
      <p:ext uri="{BB962C8B-B14F-4D97-AF65-F5344CB8AC3E}">
        <p14:creationId xmlns:p14="http://schemas.microsoft.com/office/powerpoint/2010/main" val="3931383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a:xfrm>
            <a:off x="446856" y="1600200"/>
            <a:ext cx="8229600" cy="4525963"/>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1FB75E9E-22F5-45B3-BD83-535327F3725B}" type="datetimeFigureOut">
              <a:rPr lang="nl-BE" smtClean="0"/>
              <a:t>5/02/2021</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E3B98EA2-7169-4534-8B1B-B8324E48A4A1}" type="slidenum">
              <a:rPr lang="nl-BE" smtClean="0"/>
              <a:t>‹nr.›</a:t>
            </a:fld>
            <a:endParaRPr lang="nl-BE"/>
          </a:p>
        </p:txBody>
      </p:sp>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6256" y="5598134"/>
            <a:ext cx="2016224" cy="1071226"/>
          </a:xfrm>
          <a:prstGeom prst="rect">
            <a:avLst/>
          </a:prstGeom>
        </p:spPr>
      </p:pic>
    </p:spTree>
    <p:extLst>
      <p:ext uri="{BB962C8B-B14F-4D97-AF65-F5344CB8AC3E}">
        <p14:creationId xmlns:p14="http://schemas.microsoft.com/office/powerpoint/2010/main" val="27659484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B75E9E-22F5-45B3-BD83-535327F3725B}" type="datetimeFigureOut">
              <a:rPr lang="nl-BE" smtClean="0"/>
              <a:t>5/02/2021</a:t>
            </a:fld>
            <a:endParaRPr lang="nl-BE"/>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B98EA2-7169-4534-8B1B-B8324E48A4A1}" type="slidenum">
              <a:rPr lang="nl-BE" smtClean="0"/>
              <a:t>‹nr.›</a:t>
            </a:fld>
            <a:endParaRPr lang="nl-BE"/>
          </a:p>
        </p:txBody>
      </p:sp>
    </p:spTree>
    <p:extLst>
      <p:ext uri="{BB962C8B-B14F-4D97-AF65-F5344CB8AC3E}">
        <p14:creationId xmlns:p14="http://schemas.microsoft.com/office/powerpoint/2010/main" val="1090381832"/>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pic>
        <p:nvPicPr>
          <p:cNvPr id="8" name="Afbeelding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0281198" cy="6858000"/>
          </a:xfrm>
          <a:prstGeom prst="rect">
            <a:avLst/>
          </a:prstGeom>
        </p:spPr>
      </p:pic>
      <p:sp>
        <p:nvSpPr>
          <p:cNvPr id="9" name="Tijdelijke aanduiding voor inhoud 8"/>
          <p:cNvSpPr>
            <a:spLocks noGrp="1"/>
          </p:cNvSpPr>
          <p:nvPr>
            <p:ph idx="1"/>
          </p:nvPr>
        </p:nvSpPr>
        <p:spPr>
          <a:xfrm>
            <a:off x="467544" y="4653136"/>
            <a:ext cx="9669760" cy="2841179"/>
          </a:xfrm>
        </p:spPr>
        <p:txBody>
          <a:bodyPr vert="horz" lIns="91440" tIns="45720" rIns="91440" bIns="45720" rtlCol="0" anchor="t">
            <a:normAutofit/>
          </a:bodyPr>
          <a:lstStyle/>
          <a:p>
            <a:pPr marL="0" indent="0">
              <a:lnSpc>
                <a:spcPts val="4500"/>
              </a:lnSpc>
              <a:spcBef>
                <a:spcPts val="0"/>
              </a:spcBef>
              <a:buNone/>
            </a:pPr>
            <a:r>
              <a:rPr lang="nl-BE" sz="5200" spc="-150">
                <a:solidFill>
                  <a:srgbClr val="FFFFFF"/>
                </a:solidFill>
              </a:rPr>
              <a:t>Ontwerp Klimaatplan</a:t>
            </a:r>
            <a:br>
              <a:rPr lang="nl-BE" sz="5200" spc="-150" dirty="0"/>
            </a:br>
            <a:r>
              <a:rPr lang="nl-BE" sz="5200" spc="-150">
                <a:solidFill>
                  <a:srgbClr val="FFFFFF"/>
                </a:solidFill>
              </a:rPr>
              <a:t>Westerlo 2021</a:t>
            </a:r>
          </a:p>
        </p:txBody>
      </p:sp>
      <p:pic>
        <p:nvPicPr>
          <p:cNvPr id="10" name="Afbeelding 9"/>
          <p:cNvPicPr>
            <a:picLocks noChangeAspect="1"/>
          </p:cNvPicPr>
          <p:nvPr/>
        </p:nvPicPr>
        <p:blipFill rotWithShape="1">
          <a:blip r:embed="rId3" cstate="print">
            <a:extLst>
              <a:ext uri="{28A0092B-C50C-407E-A947-70E740481C1C}">
                <a14:useLocalDpi xmlns:a14="http://schemas.microsoft.com/office/drawing/2010/main" val="0"/>
              </a:ext>
            </a:extLst>
          </a:blip>
          <a:srcRect b="19713"/>
          <a:stretch/>
        </p:blipFill>
        <p:spPr>
          <a:xfrm>
            <a:off x="539551" y="548680"/>
            <a:ext cx="2439557" cy="1040634"/>
          </a:xfrm>
          <a:prstGeom prst="rect">
            <a:avLst/>
          </a:prstGeom>
        </p:spPr>
      </p:pic>
    </p:spTree>
    <p:extLst>
      <p:ext uri="{BB962C8B-B14F-4D97-AF65-F5344CB8AC3E}">
        <p14:creationId xmlns:p14="http://schemas.microsoft.com/office/powerpoint/2010/main" val="1479213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772" y="-929394"/>
            <a:ext cx="9143931" cy="8158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6327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417638"/>
          </a:xfrm>
          <a:solidFill>
            <a:schemeClr val="accent3">
              <a:lumMod val="40000"/>
              <a:lumOff val="60000"/>
            </a:schemeClr>
          </a:solidFill>
        </p:spPr>
        <p:txBody>
          <a:bodyPr>
            <a:normAutofit/>
          </a:bodyPr>
          <a:lstStyle/>
          <a:p>
            <a:r>
              <a:rPr lang="nl-BE" dirty="0"/>
              <a:t>STRUCTUUR KLIMAATPLAN</a:t>
            </a:r>
            <a:endParaRPr lang="nl-NL" dirty="0"/>
          </a:p>
        </p:txBody>
      </p:sp>
      <p:sp>
        <p:nvSpPr>
          <p:cNvPr id="3" name="Tijdelijke aanduiding voor inhoud 2"/>
          <p:cNvSpPr>
            <a:spLocks noGrp="1"/>
          </p:cNvSpPr>
          <p:nvPr>
            <p:ph idx="1"/>
          </p:nvPr>
        </p:nvSpPr>
        <p:spPr/>
        <p:txBody>
          <a:bodyPr vert="horz" lIns="91440" tIns="45720" rIns="91440" bIns="45720" rtlCol="0" anchor="t">
            <a:normAutofit/>
          </a:bodyPr>
          <a:lstStyle/>
          <a:p>
            <a:endParaRPr lang="nl-BE" dirty="0"/>
          </a:p>
          <a:p>
            <a:endParaRPr lang="nl-BE" dirty="0"/>
          </a:p>
          <a:p>
            <a:endParaRPr lang="nl-BE" dirty="0"/>
          </a:p>
          <a:p>
            <a:endParaRPr lang="nl-BE" dirty="0"/>
          </a:p>
          <a:p>
            <a:pPr marL="0" indent="0" algn="ctr">
              <a:buNone/>
            </a:pPr>
            <a:r>
              <a:rPr lang="nl-BE" dirty="0"/>
              <a:t>Acties met grootste impact</a:t>
            </a:r>
            <a:br>
              <a:rPr lang="nl-BE" dirty="0"/>
            </a:br>
            <a:r>
              <a:rPr lang="nl-BE" dirty="0"/>
              <a:t>zijn steracties:</a:t>
            </a:r>
            <a:br>
              <a:rPr lang="nl-BE" dirty="0">
                <a:cs typeface="Calibri"/>
              </a:rPr>
            </a:br>
            <a:r>
              <a:rPr lang="nl-BE" dirty="0"/>
              <a:t>aangeduid met ★</a:t>
            </a:r>
            <a:endParaRPr lang="nl-BE" dirty="0">
              <a:cs typeface="Calibri"/>
            </a:endParaRPr>
          </a:p>
          <a:p>
            <a:pPr marL="0" indent="0">
              <a:buNone/>
            </a:pPr>
            <a:endParaRPr lang="nl-BE" dirty="0"/>
          </a:p>
        </p:txBody>
      </p:sp>
      <p:pic>
        <p:nvPicPr>
          <p:cNvPr id="5" name="Afbeelding 4"/>
          <p:cNvPicPr/>
          <p:nvPr/>
        </p:nvPicPr>
        <p:blipFill>
          <a:blip r:embed="rId2" cstate="print">
            <a:extLst>
              <a:ext uri="{28A0092B-C50C-407E-A947-70E740481C1C}">
                <a14:useLocalDpi xmlns:a14="http://schemas.microsoft.com/office/drawing/2010/main" val="0"/>
              </a:ext>
            </a:extLst>
          </a:blip>
          <a:stretch>
            <a:fillRect/>
          </a:stretch>
        </p:blipFill>
        <p:spPr>
          <a:xfrm>
            <a:off x="467544" y="1769631"/>
            <a:ext cx="8136904" cy="2019409"/>
          </a:xfrm>
          <a:prstGeom prst="rect">
            <a:avLst/>
          </a:prstGeom>
        </p:spPr>
      </p:pic>
    </p:spTree>
    <p:extLst>
      <p:ext uri="{BB962C8B-B14F-4D97-AF65-F5344CB8AC3E}">
        <p14:creationId xmlns:p14="http://schemas.microsoft.com/office/powerpoint/2010/main" val="2771342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417638"/>
          </a:xfrm>
          <a:solidFill>
            <a:schemeClr val="accent3">
              <a:lumMod val="40000"/>
              <a:lumOff val="60000"/>
            </a:schemeClr>
          </a:solidFill>
        </p:spPr>
        <p:txBody>
          <a:bodyPr>
            <a:normAutofit fontScale="90000"/>
          </a:bodyPr>
          <a:lstStyle/>
          <a:p>
            <a:r>
              <a:rPr lang="nl-BE" dirty="0"/>
              <a:t>WELKE ACTIES BRENGEN HET MEESTE OP?</a:t>
            </a:r>
          </a:p>
        </p:txBody>
      </p:sp>
      <p:graphicFrame>
        <p:nvGraphicFramePr>
          <p:cNvPr id="5" name="Tijdelijke aanduiding voor inhoud 4">
            <a:extLst>
              <a:ext uri="{FF2B5EF4-FFF2-40B4-BE49-F238E27FC236}">
                <a16:creationId xmlns:a16="http://schemas.microsoft.com/office/drawing/2014/main" id="{00000000-0008-0000-0300-000002000000}"/>
              </a:ext>
            </a:extLst>
          </p:cNvPr>
          <p:cNvGraphicFramePr>
            <a:graphicFrameLocks noGrp="1"/>
          </p:cNvGraphicFramePr>
          <p:nvPr>
            <p:ph idx="1"/>
            <p:extLst>
              <p:ext uri="{D42A27DB-BD31-4B8C-83A1-F6EECF244321}">
                <p14:modId xmlns:p14="http://schemas.microsoft.com/office/powerpoint/2010/main" val="2468114604"/>
              </p:ext>
            </p:extLst>
          </p:nvPr>
        </p:nvGraphicFramePr>
        <p:xfrm>
          <a:off x="0" y="1597981"/>
          <a:ext cx="9144000" cy="5295160"/>
        </p:xfrm>
        <a:graphic>
          <a:graphicData uri="http://schemas.openxmlformats.org/drawingml/2006/chart">
            <c:chart xmlns:c="http://schemas.openxmlformats.org/drawingml/2006/chart" xmlns:r="http://schemas.openxmlformats.org/officeDocument/2006/relationships" r:id="rId3"/>
          </a:graphicData>
        </a:graphic>
      </p:graphicFrame>
      <p:sp>
        <p:nvSpPr>
          <p:cNvPr id="3" name="Tekstvak 2">
            <a:extLst>
              <a:ext uri="{FF2B5EF4-FFF2-40B4-BE49-F238E27FC236}">
                <a16:creationId xmlns:a16="http://schemas.microsoft.com/office/drawing/2014/main" id="{08CDE5CD-3534-49B9-B1D5-AD49E943D4F0}"/>
              </a:ext>
            </a:extLst>
          </p:cNvPr>
          <p:cNvSpPr txBox="1"/>
          <p:nvPr/>
        </p:nvSpPr>
        <p:spPr>
          <a:xfrm>
            <a:off x="83846" y="1942705"/>
            <a:ext cx="2774839" cy="467820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dirty="0"/>
              <a:t> </a:t>
            </a:r>
            <a:r>
              <a:rPr lang="nl-NL" sz="1400"/>
              <a:t>WONINGEN BETER ISOLEREN</a:t>
            </a:r>
            <a:endParaRPr lang="nl-NL" sz="1400">
              <a:cs typeface="Calibri"/>
            </a:endParaRPr>
          </a:p>
          <a:p>
            <a:pPr algn="r"/>
            <a:endParaRPr lang="nl-NL" sz="1400" dirty="0">
              <a:cs typeface="Calibri"/>
            </a:endParaRPr>
          </a:p>
          <a:p>
            <a:pPr algn="r"/>
            <a:endParaRPr lang="nl-NL" sz="1400" dirty="0">
              <a:cs typeface="Calibri"/>
            </a:endParaRPr>
          </a:p>
          <a:p>
            <a:pPr algn="r"/>
            <a:r>
              <a:rPr lang="nl-NL" sz="1400">
                <a:cs typeface="Calibri"/>
              </a:rPr>
              <a:t>EXTRA HERNIEUWBARE WARMTE</a:t>
            </a:r>
          </a:p>
          <a:p>
            <a:pPr algn="r"/>
            <a:endParaRPr lang="nl-NL" sz="1400" dirty="0">
              <a:cs typeface="Calibri"/>
            </a:endParaRPr>
          </a:p>
          <a:p>
            <a:pPr algn="r"/>
            <a:endParaRPr lang="nl-NL" sz="1400" dirty="0">
              <a:cs typeface="Calibri"/>
            </a:endParaRPr>
          </a:p>
          <a:p>
            <a:pPr algn="r"/>
            <a:r>
              <a:rPr lang="nl-NL" sz="1400">
                <a:cs typeface="Calibri"/>
              </a:rPr>
              <a:t>EXTRA HERNIEUWBARE STROOM</a:t>
            </a:r>
            <a:endParaRPr lang="nl-NL" sz="1400" dirty="0">
              <a:cs typeface="Calibri"/>
            </a:endParaRPr>
          </a:p>
          <a:p>
            <a:pPr algn="r"/>
            <a:endParaRPr lang="nl-NL" sz="1400" dirty="0">
              <a:cs typeface="Calibri"/>
            </a:endParaRPr>
          </a:p>
          <a:p>
            <a:pPr algn="r"/>
            <a:endParaRPr lang="nl-NL" sz="1400" dirty="0">
              <a:cs typeface="Calibri"/>
            </a:endParaRPr>
          </a:p>
          <a:p>
            <a:pPr algn="r"/>
            <a:br>
              <a:rPr lang="nl-NL" sz="1400" dirty="0">
                <a:cs typeface="Calibri"/>
              </a:rPr>
            </a:br>
            <a:r>
              <a:rPr lang="nl-NL" sz="1400">
                <a:cs typeface="Calibri"/>
              </a:rPr>
              <a:t>MODAL SHIFT</a:t>
            </a:r>
            <a:endParaRPr lang="nl-NL" sz="1400" dirty="0">
              <a:cs typeface="Calibri"/>
            </a:endParaRPr>
          </a:p>
          <a:p>
            <a:pPr algn="r"/>
            <a:endParaRPr lang="nl-NL" sz="1400" dirty="0">
              <a:cs typeface="Calibri"/>
            </a:endParaRPr>
          </a:p>
          <a:p>
            <a:pPr algn="r"/>
            <a:endParaRPr lang="nl-NL" sz="1400" dirty="0">
              <a:cs typeface="Calibri"/>
            </a:endParaRPr>
          </a:p>
          <a:p>
            <a:pPr algn="r"/>
            <a:r>
              <a:rPr lang="nl-NL" sz="1400">
                <a:cs typeface="Calibri"/>
              </a:rPr>
              <a:t>25% ELEKTRISCHE AUTO'S</a:t>
            </a:r>
            <a:endParaRPr lang="nl-NL" sz="1400" dirty="0">
              <a:cs typeface="Calibri"/>
            </a:endParaRPr>
          </a:p>
          <a:p>
            <a:pPr algn="r"/>
            <a:endParaRPr lang="nl-NL" sz="1400" dirty="0">
              <a:cs typeface="Calibri"/>
            </a:endParaRPr>
          </a:p>
          <a:p>
            <a:pPr algn="r"/>
            <a:br>
              <a:rPr lang="nl-NL" sz="1400" dirty="0">
                <a:cs typeface="Calibri"/>
              </a:rPr>
            </a:br>
            <a:r>
              <a:rPr lang="nl-NL" sz="1400">
                <a:cs typeface="Calibri"/>
              </a:rPr>
              <a:t>EFFICIËNT </a:t>
            </a:r>
            <a:r>
              <a:rPr lang="nl-NL" sz="1400" dirty="0">
                <a:cs typeface="Calibri"/>
              </a:rPr>
              <a:t>ELEKTRICITEITSGEBRUIK</a:t>
            </a:r>
          </a:p>
          <a:p>
            <a:pPr algn="r"/>
            <a:endParaRPr lang="nl-NL" sz="1400" dirty="0">
              <a:cs typeface="Calibri"/>
            </a:endParaRPr>
          </a:p>
          <a:p>
            <a:pPr algn="r"/>
            <a:endParaRPr lang="nl-NL" sz="1400" dirty="0">
              <a:cs typeface="Calibri"/>
            </a:endParaRPr>
          </a:p>
          <a:p>
            <a:pPr algn="r"/>
            <a:endParaRPr lang="nl-NL" sz="1400" dirty="0">
              <a:cs typeface="Calibri"/>
            </a:endParaRPr>
          </a:p>
          <a:p>
            <a:pPr algn="r"/>
            <a:r>
              <a:rPr lang="nl-NL" sz="1400">
                <a:cs typeface="Calibri"/>
              </a:rPr>
              <a:t>BEDRIJVEN BETER ISOLEREN</a:t>
            </a:r>
            <a:endParaRPr lang="nl-NL" sz="1400" dirty="0">
              <a:cs typeface="Calibri"/>
            </a:endParaRPr>
          </a:p>
        </p:txBody>
      </p:sp>
    </p:spTree>
    <p:extLst>
      <p:ext uri="{BB962C8B-B14F-4D97-AF65-F5344CB8AC3E}">
        <p14:creationId xmlns:p14="http://schemas.microsoft.com/office/powerpoint/2010/main" val="2884814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603650" y="2094124"/>
            <a:ext cx="8229600" cy="4525963"/>
          </a:xfrm>
        </p:spPr>
        <p:txBody>
          <a:bodyPr vert="horz" lIns="91440" tIns="45720" rIns="91440" bIns="45720" rtlCol="0" anchor="t">
            <a:normAutofit fontScale="92500" lnSpcReduction="20000"/>
          </a:bodyPr>
          <a:lstStyle/>
          <a:p>
            <a:pPr marL="514350" indent="-514350">
              <a:buFont typeface="+mj-lt"/>
              <a:buAutoNum type="arabicPeriod"/>
            </a:pPr>
            <a:r>
              <a:rPr lang="nl-BE" b="1" dirty="0"/>
              <a:t>Renovatie </a:t>
            </a:r>
            <a:r>
              <a:rPr lang="nl-BE" dirty="0"/>
              <a:t>overheidsgebouwen met als doel om klimaatneutraal te zijn tegen 2030 </a:t>
            </a:r>
          </a:p>
          <a:p>
            <a:pPr marL="514350" indent="-514350">
              <a:buFont typeface="+mj-lt"/>
              <a:buAutoNum type="arabicPeriod"/>
            </a:pPr>
            <a:r>
              <a:rPr lang="nl-BE" dirty="0"/>
              <a:t>Screening daken overheidsgebouwen voor plaatsing </a:t>
            </a:r>
            <a:r>
              <a:rPr lang="nl-BE" b="1" dirty="0"/>
              <a:t>zonnepanelen, </a:t>
            </a:r>
            <a:r>
              <a:rPr lang="nl-BE" dirty="0"/>
              <a:t>samen met partners en burgerparticipatie</a:t>
            </a:r>
            <a:endParaRPr lang="nl-BE" dirty="0">
              <a:cs typeface="Calibri"/>
            </a:endParaRPr>
          </a:p>
          <a:p>
            <a:pPr marL="514350" indent="-514350">
              <a:buFont typeface="+mj-lt"/>
              <a:buAutoNum type="arabicPeriod"/>
            </a:pPr>
            <a:r>
              <a:rPr lang="nl-BE" dirty="0"/>
              <a:t>Vergroening </a:t>
            </a:r>
            <a:r>
              <a:rPr lang="nl-BE" b="1" dirty="0"/>
              <a:t>wagenpark </a:t>
            </a:r>
            <a:r>
              <a:rPr lang="nl-BE" dirty="0"/>
              <a:t>gemeente</a:t>
            </a:r>
            <a:endParaRPr lang="nl-BE" b="1" dirty="0"/>
          </a:p>
          <a:p>
            <a:pPr marL="514350" indent="-514350">
              <a:buAutoNum type="arabicPeriod"/>
            </a:pPr>
            <a:r>
              <a:rPr lang="nl-BE" dirty="0"/>
              <a:t>Onderzoek naar mogelijkheden </a:t>
            </a:r>
            <a:r>
              <a:rPr lang="nl-BE" b="1" dirty="0"/>
              <a:t>autodelen</a:t>
            </a:r>
            <a:endParaRPr lang="nl-BE" b="1" dirty="0">
              <a:cs typeface="Calibri"/>
            </a:endParaRPr>
          </a:p>
          <a:p>
            <a:pPr marL="514350" indent="-514350">
              <a:buFont typeface="+mj-lt"/>
              <a:buAutoNum type="arabicPeriod"/>
            </a:pPr>
            <a:r>
              <a:rPr lang="nl-BE" b="1" dirty="0"/>
              <a:t>Straatlampen</a:t>
            </a:r>
            <a:r>
              <a:rPr lang="nl-BE" dirty="0"/>
              <a:t> volledig met </a:t>
            </a:r>
            <a:r>
              <a:rPr lang="nl-BE" dirty="0" err="1"/>
              <a:t>led-verlichting</a:t>
            </a:r>
            <a:r>
              <a:rPr lang="nl-BE" dirty="0"/>
              <a:t>,</a:t>
            </a:r>
            <a:br>
              <a:rPr lang="nl-BE" dirty="0">
                <a:cs typeface="Calibri"/>
              </a:rPr>
            </a:br>
            <a:r>
              <a:rPr lang="nl-BE" dirty="0"/>
              <a:t>samen met Fluvius</a:t>
            </a:r>
            <a:endParaRPr lang="nl-BE" dirty="0">
              <a:cs typeface="Calibri"/>
            </a:endParaRPr>
          </a:p>
          <a:p>
            <a:pPr marL="514350" indent="-514350">
              <a:buFont typeface="+mj-lt"/>
              <a:buAutoNum type="arabicPeriod"/>
            </a:pPr>
            <a:r>
              <a:rPr lang="nl-BE" dirty="0"/>
              <a:t>Duurzaam </a:t>
            </a:r>
            <a:r>
              <a:rPr lang="nl-BE" b="1" dirty="0"/>
              <a:t>aankoopbeleid</a:t>
            </a:r>
            <a:endParaRPr lang="nl-BE" b="1" dirty="0">
              <a:cs typeface="Calibri"/>
            </a:endParaRPr>
          </a:p>
        </p:txBody>
      </p:sp>
      <p:sp>
        <p:nvSpPr>
          <p:cNvPr id="6" name="Titel 1">
            <a:extLst>
              <a:ext uri="{FF2B5EF4-FFF2-40B4-BE49-F238E27FC236}">
                <a16:creationId xmlns:a16="http://schemas.microsoft.com/office/drawing/2014/main" id="{70FC8812-5167-4ED7-BAF9-E82B0FAC71DC}"/>
              </a:ext>
            </a:extLst>
          </p:cNvPr>
          <p:cNvSpPr>
            <a:spLocks noGrp="1"/>
          </p:cNvSpPr>
          <p:nvPr>
            <p:ph type="title"/>
          </p:nvPr>
        </p:nvSpPr>
        <p:spPr>
          <a:xfrm>
            <a:off x="0" y="0"/>
            <a:ext cx="9144000" cy="1916832"/>
          </a:xfrm>
          <a:solidFill>
            <a:schemeClr val="accent3">
              <a:lumMod val="40000"/>
              <a:lumOff val="60000"/>
            </a:schemeClr>
          </a:solidFill>
        </p:spPr>
        <p:txBody>
          <a:bodyPr>
            <a:normAutofit fontScale="90000"/>
          </a:bodyPr>
          <a:lstStyle/>
          <a:p>
            <a:r>
              <a:rPr lang="nl-BE" dirty="0"/>
              <a:t>ACTIE OF SPEERPUNT 1</a:t>
            </a:r>
            <a:br>
              <a:rPr lang="nl-BE" dirty="0"/>
            </a:br>
            <a:r>
              <a:rPr lang="nl-BE" dirty="0"/>
              <a:t>LOKALE OVERHEID GEBRUIKT 40 % MINDER ENERGIE IN 2030</a:t>
            </a:r>
            <a:endParaRPr lang="nl-BE" dirty="0">
              <a:cs typeface="Calibri"/>
            </a:endParaRPr>
          </a:p>
        </p:txBody>
      </p:sp>
    </p:spTree>
    <p:extLst>
      <p:ext uri="{BB962C8B-B14F-4D97-AF65-F5344CB8AC3E}">
        <p14:creationId xmlns:p14="http://schemas.microsoft.com/office/powerpoint/2010/main" val="292980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836869"/>
          </a:xfrm>
          <a:solidFill>
            <a:schemeClr val="accent3">
              <a:lumMod val="40000"/>
              <a:lumOff val="60000"/>
            </a:schemeClr>
          </a:solidFill>
        </p:spPr>
        <p:txBody>
          <a:bodyPr>
            <a:normAutofit fontScale="90000"/>
          </a:bodyPr>
          <a:lstStyle/>
          <a:p>
            <a:r>
              <a:rPr lang="nl-BE" dirty="0"/>
              <a:t>ACTIE OF SPEERPUNT 2</a:t>
            </a:r>
            <a:br>
              <a:rPr lang="nl-BE" dirty="0"/>
            </a:br>
            <a:r>
              <a:rPr lang="nl-BE" dirty="0" err="1"/>
              <a:t>KLIMAATPROOF</a:t>
            </a:r>
            <a:r>
              <a:rPr lang="nl-BE" dirty="0"/>
              <a:t> HERINRICHTEN VAN STRATEN EN WIJKEN</a:t>
            </a:r>
          </a:p>
        </p:txBody>
      </p:sp>
      <p:sp>
        <p:nvSpPr>
          <p:cNvPr id="3" name="Tijdelijke aanduiding voor inhoud 2"/>
          <p:cNvSpPr>
            <a:spLocks noGrp="1"/>
          </p:cNvSpPr>
          <p:nvPr>
            <p:ph idx="1"/>
          </p:nvPr>
        </p:nvSpPr>
        <p:spPr/>
        <p:txBody>
          <a:bodyPr/>
          <a:lstStyle/>
          <a:p>
            <a:pPr marL="0" indent="0">
              <a:buNone/>
            </a:pPr>
            <a:r>
              <a:rPr lang="nl-BE"/>
              <a:t> </a:t>
            </a:r>
          </a:p>
        </p:txBody>
      </p:sp>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988840"/>
            <a:ext cx="10462418"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55197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805152"/>
          </a:xfrm>
          <a:solidFill>
            <a:schemeClr val="accent3">
              <a:lumMod val="40000"/>
              <a:lumOff val="60000"/>
            </a:schemeClr>
          </a:solidFill>
        </p:spPr>
        <p:txBody>
          <a:bodyPr>
            <a:normAutofit fontScale="90000"/>
          </a:bodyPr>
          <a:lstStyle/>
          <a:p>
            <a:r>
              <a:rPr lang="nl-BE" dirty="0"/>
              <a:t>ACTIE OF SPEERPUNT 2</a:t>
            </a:r>
            <a:br>
              <a:rPr lang="nl-BE" dirty="0"/>
            </a:br>
            <a:r>
              <a:rPr lang="nl-BE" dirty="0" err="1"/>
              <a:t>KLIMAATPROOF</a:t>
            </a:r>
            <a:r>
              <a:rPr lang="nl-BE" dirty="0"/>
              <a:t> HERINRICHTEN</a:t>
            </a:r>
            <a:br>
              <a:rPr lang="nl-BE" dirty="0"/>
            </a:br>
            <a:r>
              <a:rPr lang="nl-BE" dirty="0"/>
              <a:t>VAN STRATEN EN WIJKEN</a:t>
            </a:r>
          </a:p>
        </p:txBody>
      </p:sp>
      <p:sp>
        <p:nvSpPr>
          <p:cNvPr id="3" name="Tijdelijke aanduiding voor inhoud 2"/>
          <p:cNvSpPr>
            <a:spLocks noGrp="1"/>
          </p:cNvSpPr>
          <p:nvPr>
            <p:ph idx="1"/>
          </p:nvPr>
        </p:nvSpPr>
        <p:spPr/>
        <p:txBody>
          <a:bodyPr/>
          <a:lstStyle/>
          <a:p>
            <a:pPr marL="0" indent="0">
              <a:buNone/>
            </a:pPr>
            <a:r>
              <a:rPr lang="nl-BE"/>
              <a:t> </a:t>
            </a:r>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533" r="8238"/>
          <a:stretch/>
        </p:blipFill>
        <p:spPr bwMode="auto">
          <a:xfrm>
            <a:off x="0" y="1805152"/>
            <a:ext cx="9282420" cy="345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2912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57308" y="1879348"/>
            <a:ext cx="8229600" cy="4525963"/>
          </a:xfrm>
        </p:spPr>
        <p:txBody>
          <a:bodyPr vert="horz" lIns="91440" tIns="45720" rIns="91440" bIns="45720" rtlCol="0" anchor="t">
            <a:noAutofit/>
          </a:bodyPr>
          <a:lstStyle/>
          <a:p>
            <a:pPr marL="514350" indent="-514350">
              <a:buFont typeface="+mj-lt"/>
              <a:buAutoNum type="arabicPeriod" startAt="7"/>
            </a:pPr>
            <a:r>
              <a:rPr lang="nl-BE" dirty="0"/>
              <a:t>Uitgewerkte </a:t>
            </a:r>
            <a:r>
              <a:rPr lang="nl-BE" b="1" dirty="0"/>
              <a:t>visie </a:t>
            </a:r>
            <a:r>
              <a:rPr lang="nl-BE" dirty="0"/>
              <a:t>op groen-blauwe en ontharde straten en wijken </a:t>
            </a:r>
          </a:p>
          <a:p>
            <a:pPr marL="514350" indent="-514350">
              <a:buFont typeface="+mj-lt"/>
              <a:buAutoNum type="arabicPeriod" startAt="7"/>
            </a:pPr>
            <a:r>
              <a:rPr lang="nl-BE" dirty="0"/>
              <a:t>Maandelijks </a:t>
            </a:r>
            <a:r>
              <a:rPr lang="nl-BE" b="1" dirty="0"/>
              <a:t>intern overleg</a:t>
            </a:r>
            <a:r>
              <a:rPr lang="nl-BE" dirty="0"/>
              <a:t> om projecten overheid en privé klimaatproef te sturen</a:t>
            </a:r>
            <a:endParaRPr lang="nl-BE" dirty="0">
              <a:cs typeface="Calibri"/>
            </a:endParaRPr>
          </a:p>
          <a:p>
            <a:pPr marL="514350" indent="-514350">
              <a:buFont typeface="+mj-lt"/>
              <a:buAutoNum type="arabicPeriod" startAt="7"/>
            </a:pPr>
            <a:r>
              <a:rPr lang="nl-BE" b="1" dirty="0"/>
              <a:t>Speelplaatsen en schoolomgevingen</a:t>
            </a:r>
            <a:r>
              <a:rPr lang="nl-BE" dirty="0"/>
              <a:t> ver-groenen en ontharden, samen met scholen</a:t>
            </a:r>
          </a:p>
          <a:p>
            <a:pPr marL="514350" indent="-514350">
              <a:buFont typeface="+mj-lt"/>
              <a:buAutoNum type="arabicPeriod" startAt="7"/>
            </a:pPr>
            <a:r>
              <a:rPr lang="nl-BE" dirty="0"/>
              <a:t>Aanplanting </a:t>
            </a:r>
            <a:r>
              <a:rPr lang="nl-BE" b="1" dirty="0"/>
              <a:t>toekomstbomen </a:t>
            </a:r>
            <a:r>
              <a:rPr lang="nl-BE" dirty="0"/>
              <a:t>op</a:t>
            </a:r>
            <a:br>
              <a:rPr lang="nl-BE" dirty="0"/>
            </a:br>
            <a:r>
              <a:rPr lang="nl-BE" dirty="0"/>
              <a:t>openbaar domein</a:t>
            </a:r>
          </a:p>
        </p:txBody>
      </p:sp>
      <p:sp>
        <p:nvSpPr>
          <p:cNvPr id="6" name="Titel 1">
            <a:extLst>
              <a:ext uri="{FF2B5EF4-FFF2-40B4-BE49-F238E27FC236}">
                <a16:creationId xmlns:a16="http://schemas.microsoft.com/office/drawing/2014/main" id="{3880D054-450E-44BB-B2A4-E2641B0E3B8F}"/>
              </a:ext>
            </a:extLst>
          </p:cNvPr>
          <p:cNvSpPr>
            <a:spLocks noGrp="1"/>
          </p:cNvSpPr>
          <p:nvPr>
            <p:ph type="title"/>
          </p:nvPr>
        </p:nvSpPr>
        <p:spPr>
          <a:xfrm>
            <a:off x="0" y="0"/>
            <a:ext cx="9144000" cy="1805152"/>
          </a:xfrm>
          <a:solidFill>
            <a:schemeClr val="accent3">
              <a:lumMod val="40000"/>
              <a:lumOff val="60000"/>
            </a:schemeClr>
          </a:solidFill>
        </p:spPr>
        <p:txBody>
          <a:bodyPr>
            <a:normAutofit fontScale="90000"/>
          </a:bodyPr>
          <a:lstStyle/>
          <a:p>
            <a:r>
              <a:rPr lang="nl-BE" dirty="0"/>
              <a:t>ACTIE OF SPEERPUNT 2</a:t>
            </a:r>
            <a:br>
              <a:rPr lang="nl-BE" dirty="0"/>
            </a:br>
            <a:r>
              <a:rPr lang="nl-BE" dirty="0"/>
              <a:t>KLIMAATPROEVE HERINRICHTING</a:t>
            </a:r>
            <a:br>
              <a:rPr lang="nl-BE" dirty="0">
                <a:cs typeface="Calibri"/>
              </a:rPr>
            </a:br>
            <a:r>
              <a:rPr lang="nl-BE" dirty="0"/>
              <a:t>STRATEN EN WIJKEN</a:t>
            </a:r>
          </a:p>
        </p:txBody>
      </p:sp>
    </p:spTree>
    <p:extLst>
      <p:ext uri="{BB962C8B-B14F-4D97-AF65-F5344CB8AC3E}">
        <p14:creationId xmlns:p14="http://schemas.microsoft.com/office/powerpoint/2010/main" val="1360457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766656"/>
          </a:xfrm>
          <a:solidFill>
            <a:schemeClr val="accent3">
              <a:lumMod val="40000"/>
              <a:lumOff val="60000"/>
            </a:schemeClr>
          </a:solidFill>
        </p:spPr>
        <p:txBody>
          <a:bodyPr>
            <a:normAutofit fontScale="90000"/>
          </a:bodyPr>
          <a:lstStyle/>
          <a:p>
            <a:r>
              <a:rPr lang="nl-BE" dirty="0"/>
              <a:t>ACTIE OF SPEERPUNT 3</a:t>
            </a:r>
            <a:br>
              <a:rPr lang="nl-BE" dirty="0"/>
            </a:br>
            <a:r>
              <a:rPr lang="nl-BE" dirty="0"/>
              <a:t>PRIVATE WOONMARKT</a:t>
            </a:r>
            <a:br>
              <a:rPr lang="nl-BE" dirty="0"/>
            </a:br>
            <a:r>
              <a:rPr lang="nl-BE" dirty="0" err="1"/>
              <a:t>KLIMAATPROOF</a:t>
            </a:r>
            <a:r>
              <a:rPr lang="nl-BE" dirty="0"/>
              <a:t> STUREN</a:t>
            </a:r>
          </a:p>
        </p:txBody>
      </p:sp>
      <p:pic>
        <p:nvPicPr>
          <p:cNvPr id="614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36" y="2032929"/>
            <a:ext cx="9144481" cy="4825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2906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7544" y="2420888"/>
            <a:ext cx="8229600" cy="3877891"/>
          </a:xfrm>
        </p:spPr>
        <p:txBody>
          <a:bodyPr vert="horz" lIns="91440" tIns="45720" rIns="91440" bIns="45720" rtlCol="0" anchor="t">
            <a:normAutofit/>
          </a:bodyPr>
          <a:lstStyle/>
          <a:p>
            <a:pPr marL="514350" indent="-514350">
              <a:buFont typeface="+mj-lt"/>
              <a:buAutoNum type="arabicPeriod" startAt="11"/>
            </a:pPr>
            <a:r>
              <a:rPr lang="nl-BE" dirty="0"/>
              <a:t>Opstart pilootproject </a:t>
            </a:r>
            <a:r>
              <a:rPr lang="nl-BE" b="1" dirty="0"/>
              <a:t>tuinstraten </a:t>
            </a:r>
            <a:r>
              <a:rPr lang="nl-BE" dirty="0"/>
              <a:t>samen met bewoners</a:t>
            </a:r>
          </a:p>
          <a:p>
            <a:pPr marL="514350" indent="-514350">
              <a:buFont typeface="+mj-lt"/>
              <a:buAutoNum type="arabicPeriod" startAt="11"/>
            </a:pPr>
            <a:r>
              <a:rPr lang="nl-BE" dirty="0"/>
              <a:t>Opmaak </a:t>
            </a:r>
            <a:r>
              <a:rPr lang="nl-BE" b="1" dirty="0"/>
              <a:t>richtlijnenboek </a:t>
            </a:r>
            <a:r>
              <a:rPr lang="nl-BE" dirty="0"/>
              <a:t>om private woonmarkt ‘</a:t>
            </a:r>
            <a:r>
              <a:rPr lang="nl-BE" dirty="0" err="1"/>
              <a:t>klimaatproof</a:t>
            </a:r>
            <a:r>
              <a:rPr lang="nl-BE" dirty="0"/>
              <a:t>’ te sturen </a:t>
            </a:r>
          </a:p>
          <a:p>
            <a:pPr marL="514350" indent="-514350">
              <a:buFont typeface="+mj-lt"/>
              <a:buAutoNum type="arabicPeriod" startAt="11"/>
            </a:pPr>
            <a:r>
              <a:rPr lang="nl-BE" dirty="0">
                <a:solidFill>
                  <a:srgbClr val="009999"/>
                </a:solidFill>
              </a:rPr>
              <a:t>Opmaak </a:t>
            </a:r>
            <a:r>
              <a:rPr lang="nl-BE" b="1" dirty="0">
                <a:solidFill>
                  <a:srgbClr val="009999"/>
                </a:solidFill>
              </a:rPr>
              <a:t>warmteplan </a:t>
            </a:r>
            <a:r>
              <a:rPr lang="nl-BE" dirty="0">
                <a:solidFill>
                  <a:srgbClr val="009999"/>
                </a:solidFill>
              </a:rPr>
              <a:t>voor de overschakeling van fossiele naar hernieuwbare verwarming van gebouwen </a:t>
            </a:r>
            <a:r>
              <a:rPr lang="nl-BE" dirty="0">
                <a:solidFill>
                  <a:srgbClr val="00ACA9"/>
                </a:solidFill>
              </a:rPr>
              <a:t>★</a:t>
            </a:r>
            <a:endParaRPr lang="nl-BE" dirty="0">
              <a:solidFill>
                <a:srgbClr val="00ACA9"/>
              </a:solidFill>
              <a:cs typeface="Calibri"/>
            </a:endParaRPr>
          </a:p>
        </p:txBody>
      </p:sp>
      <p:sp>
        <p:nvSpPr>
          <p:cNvPr id="6" name="Titel 1">
            <a:extLst>
              <a:ext uri="{FF2B5EF4-FFF2-40B4-BE49-F238E27FC236}">
                <a16:creationId xmlns:a16="http://schemas.microsoft.com/office/drawing/2014/main" id="{AE2F42F8-1370-4F98-9250-12875C136623}"/>
              </a:ext>
            </a:extLst>
          </p:cNvPr>
          <p:cNvSpPr>
            <a:spLocks noGrp="1"/>
          </p:cNvSpPr>
          <p:nvPr>
            <p:ph type="title"/>
          </p:nvPr>
        </p:nvSpPr>
        <p:spPr>
          <a:xfrm>
            <a:off x="0" y="-1"/>
            <a:ext cx="9144000" cy="2006353"/>
          </a:xfrm>
          <a:solidFill>
            <a:schemeClr val="accent3">
              <a:lumMod val="40000"/>
              <a:lumOff val="60000"/>
            </a:schemeClr>
          </a:solidFill>
        </p:spPr>
        <p:txBody>
          <a:bodyPr>
            <a:normAutofit fontScale="90000"/>
          </a:bodyPr>
          <a:lstStyle/>
          <a:p>
            <a:r>
              <a:rPr lang="nl-BE" dirty="0"/>
              <a:t>ACTIE OF SPEERPUNT 3</a:t>
            </a:r>
            <a:br>
              <a:rPr lang="nl-BE" dirty="0"/>
            </a:br>
            <a:r>
              <a:rPr lang="nl-BE" dirty="0"/>
              <a:t>PRIVATE WOONMARKT</a:t>
            </a:r>
            <a:br>
              <a:rPr lang="nl-BE" dirty="0"/>
            </a:br>
            <a:r>
              <a:rPr lang="nl-BE" dirty="0" err="1"/>
              <a:t>KLIMAATPROOF</a:t>
            </a:r>
            <a:r>
              <a:rPr lang="nl-BE" dirty="0"/>
              <a:t> STUREN</a:t>
            </a:r>
          </a:p>
        </p:txBody>
      </p:sp>
    </p:spTree>
    <p:extLst>
      <p:ext uri="{BB962C8B-B14F-4D97-AF65-F5344CB8AC3E}">
        <p14:creationId xmlns:p14="http://schemas.microsoft.com/office/powerpoint/2010/main" val="1360457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600200"/>
          </a:xfrm>
          <a:solidFill>
            <a:schemeClr val="accent3">
              <a:lumMod val="40000"/>
              <a:lumOff val="60000"/>
            </a:schemeClr>
          </a:solidFill>
        </p:spPr>
        <p:txBody>
          <a:bodyPr>
            <a:normAutofit/>
          </a:bodyPr>
          <a:lstStyle/>
          <a:p>
            <a:r>
              <a:rPr lang="nl-BE" sz="4000" dirty="0"/>
              <a:t>ACTIE OF SPEERPUNT 4</a:t>
            </a:r>
            <a:br>
              <a:rPr lang="nl-BE" sz="4000" dirty="0"/>
            </a:br>
            <a:r>
              <a:rPr lang="nl-BE" sz="4000" dirty="0"/>
              <a:t>RENOVATIE PRIVÉWONINGEN</a:t>
            </a:r>
          </a:p>
        </p:txBody>
      </p:sp>
      <p:sp>
        <p:nvSpPr>
          <p:cNvPr id="3" name="Tijdelijke aanduiding voor inhoud 2"/>
          <p:cNvSpPr>
            <a:spLocks noGrp="1"/>
          </p:cNvSpPr>
          <p:nvPr>
            <p:ph idx="1"/>
          </p:nvPr>
        </p:nvSpPr>
        <p:spPr/>
        <p:txBody>
          <a:bodyPr/>
          <a:lstStyle/>
          <a:p>
            <a:pPr marL="0" indent="0">
              <a:buNone/>
            </a:pPr>
            <a:endParaRPr lang="nl-BE"/>
          </a:p>
          <a:p>
            <a:pPr marL="0" indent="0">
              <a:buNone/>
            </a:pPr>
            <a:endParaRPr lang="nl-BE"/>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7760"/>
            <a:ext cx="9140694" cy="5203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0991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6" y="1628737"/>
            <a:ext cx="9145590" cy="5727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jdelijke aanduiding voor inhoud 2"/>
          <p:cNvSpPr>
            <a:spLocks noGrp="1"/>
          </p:cNvSpPr>
          <p:nvPr>
            <p:ph idx="1"/>
          </p:nvPr>
        </p:nvSpPr>
        <p:spPr>
          <a:xfrm>
            <a:off x="395536" y="1700808"/>
            <a:ext cx="8229600" cy="4525963"/>
          </a:xfrm>
        </p:spPr>
        <p:txBody>
          <a:bodyPr/>
          <a:lstStyle/>
          <a:p>
            <a:pPr marL="0" indent="0">
              <a:buNone/>
            </a:pPr>
            <a:endParaRPr lang="nl-BE"/>
          </a:p>
          <a:p>
            <a:pPr marL="0" indent="0">
              <a:buNone/>
            </a:pPr>
            <a:endParaRPr lang="nl-BE"/>
          </a:p>
        </p:txBody>
      </p:sp>
      <p:sp>
        <p:nvSpPr>
          <p:cNvPr id="8" name="Titel 1">
            <a:extLst>
              <a:ext uri="{FF2B5EF4-FFF2-40B4-BE49-F238E27FC236}">
                <a16:creationId xmlns:a16="http://schemas.microsoft.com/office/drawing/2014/main" id="{033E9659-DBEA-4D8B-9AFC-C4C1C8CE9BF2}"/>
              </a:ext>
            </a:extLst>
          </p:cNvPr>
          <p:cNvSpPr>
            <a:spLocks noGrp="1"/>
          </p:cNvSpPr>
          <p:nvPr>
            <p:ph type="title"/>
          </p:nvPr>
        </p:nvSpPr>
        <p:spPr>
          <a:xfrm>
            <a:off x="0" y="0"/>
            <a:ext cx="9142354" cy="1600200"/>
          </a:xfrm>
          <a:solidFill>
            <a:schemeClr val="accent3">
              <a:lumMod val="40000"/>
              <a:lumOff val="60000"/>
            </a:schemeClr>
          </a:solidFill>
        </p:spPr>
        <p:txBody>
          <a:bodyPr>
            <a:normAutofit/>
          </a:bodyPr>
          <a:lstStyle/>
          <a:p>
            <a:r>
              <a:rPr lang="nl-BE" sz="4000" dirty="0"/>
              <a:t>ACTIE OF SPEERPUNT 4</a:t>
            </a:r>
            <a:br>
              <a:rPr lang="nl-BE" sz="4000" dirty="0"/>
            </a:br>
            <a:r>
              <a:rPr lang="nl-BE" sz="4000" dirty="0"/>
              <a:t>RENOVATIE PRIVÉWONINGEN</a:t>
            </a:r>
          </a:p>
        </p:txBody>
      </p:sp>
    </p:spTree>
    <p:extLst>
      <p:ext uri="{BB962C8B-B14F-4D97-AF65-F5344CB8AC3E}">
        <p14:creationId xmlns:p14="http://schemas.microsoft.com/office/powerpoint/2010/main" val="393380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95536" y="1746680"/>
            <a:ext cx="8352928" cy="4525963"/>
          </a:xfrm>
        </p:spPr>
        <p:txBody>
          <a:bodyPr vert="horz" lIns="91440" tIns="45720" rIns="91440" bIns="45720" rtlCol="0" anchor="t">
            <a:noAutofit/>
          </a:bodyPr>
          <a:lstStyle/>
          <a:p>
            <a:pPr marL="514350" indent="-514350">
              <a:buFont typeface="+mj-lt"/>
              <a:buAutoNum type="arabicPeriod" startAt="14"/>
            </a:pPr>
            <a:r>
              <a:rPr lang="nl-BE" dirty="0">
                <a:solidFill>
                  <a:srgbClr val="009999"/>
                </a:solidFill>
              </a:rPr>
              <a:t>Goed uitgebouwd </a:t>
            </a:r>
            <a:r>
              <a:rPr lang="nl-BE" b="1" dirty="0">
                <a:solidFill>
                  <a:srgbClr val="009999"/>
                </a:solidFill>
              </a:rPr>
              <a:t>energie-en woonloket</a:t>
            </a:r>
            <a:r>
              <a:rPr lang="nl-BE" dirty="0">
                <a:solidFill>
                  <a:srgbClr val="009999"/>
                </a:solidFill>
              </a:rPr>
              <a:t> samen met Energiehuis Kempen </a:t>
            </a:r>
            <a:r>
              <a:rPr lang="nl-BE" dirty="0">
                <a:solidFill>
                  <a:srgbClr val="00ACA9"/>
                </a:solidFill>
              </a:rPr>
              <a:t>★</a:t>
            </a:r>
          </a:p>
          <a:p>
            <a:pPr marL="514350" indent="-514350">
              <a:buFont typeface="+mj-lt"/>
              <a:buAutoNum type="arabicPeriod" startAt="14"/>
            </a:pPr>
            <a:r>
              <a:rPr lang="nl-BE" dirty="0">
                <a:solidFill>
                  <a:srgbClr val="009999"/>
                </a:solidFill>
              </a:rPr>
              <a:t>Inschakelen huisbezoeker voor volledige </a:t>
            </a:r>
            <a:r>
              <a:rPr lang="nl-BE" dirty="0" err="1">
                <a:solidFill>
                  <a:srgbClr val="009999"/>
                </a:solidFill>
              </a:rPr>
              <a:t>ontzorging</a:t>
            </a:r>
            <a:r>
              <a:rPr lang="nl-BE" dirty="0">
                <a:solidFill>
                  <a:srgbClr val="009999"/>
                </a:solidFill>
              </a:rPr>
              <a:t> bij woningrenovatie (</a:t>
            </a:r>
            <a:r>
              <a:rPr lang="nl-BE" b="1" dirty="0" err="1">
                <a:solidFill>
                  <a:srgbClr val="009999"/>
                </a:solidFill>
              </a:rPr>
              <a:t>dakcoach</a:t>
            </a:r>
            <a:r>
              <a:rPr lang="nl-BE" dirty="0">
                <a:solidFill>
                  <a:srgbClr val="009999"/>
                </a:solidFill>
              </a:rPr>
              <a:t>) </a:t>
            </a:r>
            <a:r>
              <a:rPr lang="nl-BE" dirty="0">
                <a:solidFill>
                  <a:srgbClr val="00ACA9"/>
                </a:solidFill>
              </a:rPr>
              <a:t>★</a:t>
            </a:r>
          </a:p>
          <a:p>
            <a:pPr marL="514350" indent="-514350">
              <a:buFont typeface="+mj-lt"/>
              <a:buAutoNum type="arabicPeriod" startAt="14"/>
            </a:pPr>
            <a:r>
              <a:rPr lang="nl-BE" dirty="0"/>
              <a:t>Organisatie </a:t>
            </a:r>
            <a:r>
              <a:rPr lang="nl-BE" b="1" dirty="0"/>
              <a:t>groepsaankopen </a:t>
            </a:r>
            <a:r>
              <a:rPr lang="nl-BE" dirty="0"/>
              <a:t>voor </a:t>
            </a:r>
            <a:r>
              <a:rPr lang="nl-BE" dirty="0" err="1"/>
              <a:t>energie-zuinige</a:t>
            </a:r>
            <a:r>
              <a:rPr lang="nl-BE" dirty="0"/>
              <a:t> maatregelen of hernieuwbare energie </a:t>
            </a:r>
          </a:p>
          <a:p>
            <a:pPr marL="514350" indent="-514350">
              <a:buFont typeface="+mj-lt"/>
              <a:buAutoNum type="arabicPeriod" startAt="14"/>
            </a:pPr>
            <a:r>
              <a:rPr lang="nl-BE" dirty="0"/>
              <a:t>Verplicht </a:t>
            </a:r>
            <a:r>
              <a:rPr lang="nl-BE" b="1" dirty="0"/>
              <a:t>conformiteitsattest </a:t>
            </a:r>
            <a:r>
              <a:rPr lang="nl-BE" dirty="0"/>
              <a:t>voor bepaalde groepen om woonkwaliteit te</a:t>
            </a:r>
            <a:br>
              <a:rPr lang="nl-BE" dirty="0"/>
            </a:br>
            <a:r>
              <a:rPr lang="nl-BE" dirty="0"/>
              <a:t>verhogen</a:t>
            </a:r>
          </a:p>
        </p:txBody>
      </p:sp>
      <p:sp>
        <p:nvSpPr>
          <p:cNvPr id="6" name="Titel 1">
            <a:extLst>
              <a:ext uri="{FF2B5EF4-FFF2-40B4-BE49-F238E27FC236}">
                <a16:creationId xmlns:a16="http://schemas.microsoft.com/office/drawing/2014/main" id="{B1A55882-8F04-4987-87C4-81CAF44E3D8F}"/>
              </a:ext>
            </a:extLst>
          </p:cNvPr>
          <p:cNvSpPr>
            <a:spLocks noGrp="1"/>
          </p:cNvSpPr>
          <p:nvPr>
            <p:ph type="title"/>
          </p:nvPr>
        </p:nvSpPr>
        <p:spPr>
          <a:xfrm>
            <a:off x="0" y="0"/>
            <a:ext cx="9144000" cy="1600200"/>
          </a:xfrm>
          <a:solidFill>
            <a:schemeClr val="accent3">
              <a:lumMod val="40000"/>
              <a:lumOff val="60000"/>
            </a:schemeClr>
          </a:solidFill>
        </p:spPr>
        <p:txBody>
          <a:bodyPr>
            <a:normAutofit/>
          </a:bodyPr>
          <a:lstStyle/>
          <a:p>
            <a:r>
              <a:rPr lang="nl-BE" sz="4000" dirty="0"/>
              <a:t>ACTIE OF SPEERPUNT 4</a:t>
            </a:r>
            <a:br>
              <a:rPr lang="nl-BE" sz="4000" dirty="0"/>
            </a:br>
            <a:r>
              <a:rPr lang="nl-BE" sz="4000" dirty="0"/>
              <a:t>RENOVATIE PRIVÉWONINGEN</a:t>
            </a:r>
          </a:p>
        </p:txBody>
      </p:sp>
    </p:spTree>
    <p:extLst>
      <p:ext uri="{BB962C8B-B14F-4D97-AF65-F5344CB8AC3E}">
        <p14:creationId xmlns:p14="http://schemas.microsoft.com/office/powerpoint/2010/main" val="1360457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298874" y="1741928"/>
            <a:ext cx="8546251" cy="4525963"/>
          </a:xfrm>
        </p:spPr>
        <p:txBody>
          <a:bodyPr vert="horz" lIns="91440" tIns="45720" rIns="91440" bIns="45720" rtlCol="0" anchor="t">
            <a:noAutofit/>
          </a:bodyPr>
          <a:lstStyle/>
          <a:p>
            <a:pPr marL="514350" indent="-514350">
              <a:buFont typeface="+mj-lt"/>
              <a:buAutoNum type="arabicPeriod" startAt="18"/>
            </a:pPr>
            <a:r>
              <a:rPr lang="nl-BE" dirty="0">
                <a:solidFill>
                  <a:srgbClr val="009999"/>
                </a:solidFill>
              </a:rPr>
              <a:t>Stimuleren plaatsing </a:t>
            </a:r>
            <a:r>
              <a:rPr lang="nl-BE" b="1" dirty="0">
                <a:solidFill>
                  <a:srgbClr val="009999"/>
                </a:solidFill>
              </a:rPr>
              <a:t>zonnepanelen </a:t>
            </a:r>
            <a:r>
              <a:rPr lang="nl-BE" dirty="0">
                <a:solidFill>
                  <a:srgbClr val="009999"/>
                </a:solidFill>
              </a:rPr>
              <a:t>en zonnedelen </a:t>
            </a:r>
            <a:r>
              <a:rPr lang="nl-BE" dirty="0">
                <a:solidFill>
                  <a:srgbClr val="00ACA9"/>
                </a:solidFill>
              </a:rPr>
              <a:t>★</a:t>
            </a:r>
          </a:p>
          <a:p>
            <a:pPr marL="514350" indent="-514350">
              <a:buFont typeface="+mj-lt"/>
              <a:buAutoNum type="arabicPeriod" startAt="18"/>
            </a:pPr>
            <a:r>
              <a:rPr lang="nl-BE" b="1" dirty="0"/>
              <a:t>Subsidie </a:t>
            </a:r>
            <a:r>
              <a:rPr lang="nl-BE" dirty="0"/>
              <a:t>voor eigenaars huurwoningen om woningen </a:t>
            </a:r>
            <a:r>
              <a:rPr lang="nl-BE" b="1" dirty="0"/>
              <a:t>energetisch </a:t>
            </a:r>
            <a:r>
              <a:rPr lang="nl-BE" dirty="0"/>
              <a:t>te </a:t>
            </a:r>
            <a:r>
              <a:rPr lang="nl-BE" b="1" dirty="0"/>
              <a:t>renoveren </a:t>
            </a:r>
            <a:endParaRPr lang="nl-BE" b="1" dirty="0">
              <a:cs typeface="Calibri"/>
            </a:endParaRPr>
          </a:p>
          <a:p>
            <a:pPr marL="514350" indent="-514350">
              <a:buFont typeface="+mj-lt"/>
              <a:buAutoNum type="arabicPeriod" startAt="18"/>
            </a:pPr>
            <a:r>
              <a:rPr lang="nl-BE" dirty="0"/>
              <a:t>Stimuleren en belonen </a:t>
            </a:r>
            <a:r>
              <a:rPr lang="nl-BE" b="1" dirty="0"/>
              <a:t>renovatieambassadeurs </a:t>
            </a:r>
            <a:endParaRPr lang="nl-BE" b="1" dirty="0">
              <a:cs typeface="Calibri"/>
            </a:endParaRPr>
          </a:p>
          <a:p>
            <a:pPr marL="514350" indent="-514350">
              <a:buFont typeface="+mj-lt"/>
              <a:buAutoNum type="arabicPeriod" startAt="18"/>
            </a:pPr>
            <a:r>
              <a:rPr lang="nl-BE" dirty="0"/>
              <a:t>Onderzoek naar keuze premie of groepsaankoop </a:t>
            </a:r>
            <a:r>
              <a:rPr lang="nl-BE" b="1" dirty="0"/>
              <a:t>fijnstoffilters voor</a:t>
            </a:r>
            <a:br>
              <a:rPr lang="nl-BE" b="1" dirty="0"/>
            </a:br>
            <a:r>
              <a:rPr lang="nl-BE" b="1" dirty="0"/>
              <a:t>houtkachels</a:t>
            </a:r>
            <a:endParaRPr lang="nl-BE" b="1" dirty="0">
              <a:cs typeface="Calibri"/>
            </a:endParaRPr>
          </a:p>
        </p:txBody>
      </p:sp>
      <p:sp>
        <p:nvSpPr>
          <p:cNvPr id="6" name="Titel 1">
            <a:extLst>
              <a:ext uri="{FF2B5EF4-FFF2-40B4-BE49-F238E27FC236}">
                <a16:creationId xmlns:a16="http://schemas.microsoft.com/office/drawing/2014/main" id="{5E49ABE7-043B-41C4-8689-773970E65892}"/>
              </a:ext>
            </a:extLst>
          </p:cNvPr>
          <p:cNvSpPr>
            <a:spLocks noGrp="1"/>
          </p:cNvSpPr>
          <p:nvPr>
            <p:ph type="title"/>
          </p:nvPr>
        </p:nvSpPr>
        <p:spPr>
          <a:xfrm>
            <a:off x="0" y="0"/>
            <a:ext cx="9144000" cy="1600200"/>
          </a:xfrm>
          <a:solidFill>
            <a:schemeClr val="accent3">
              <a:lumMod val="40000"/>
              <a:lumOff val="60000"/>
            </a:schemeClr>
          </a:solidFill>
        </p:spPr>
        <p:txBody>
          <a:bodyPr>
            <a:normAutofit/>
          </a:bodyPr>
          <a:lstStyle/>
          <a:p>
            <a:r>
              <a:rPr lang="nl-BE" sz="4000" dirty="0"/>
              <a:t>ACTIE OF SPEERPUNT 4</a:t>
            </a:r>
            <a:br>
              <a:rPr lang="nl-BE" sz="4000" dirty="0"/>
            </a:br>
            <a:r>
              <a:rPr lang="nl-BE" sz="4000" dirty="0"/>
              <a:t>RENOVATIE PRIVÉWONINGEN</a:t>
            </a:r>
          </a:p>
        </p:txBody>
      </p:sp>
    </p:spTree>
    <p:extLst>
      <p:ext uri="{BB962C8B-B14F-4D97-AF65-F5344CB8AC3E}">
        <p14:creationId xmlns:p14="http://schemas.microsoft.com/office/powerpoint/2010/main" val="962560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417638"/>
          </a:xfrm>
          <a:solidFill>
            <a:schemeClr val="accent3">
              <a:lumMod val="40000"/>
              <a:lumOff val="60000"/>
            </a:schemeClr>
          </a:solidFill>
        </p:spPr>
        <p:txBody>
          <a:bodyPr>
            <a:normAutofit fontScale="90000"/>
          </a:bodyPr>
          <a:lstStyle/>
          <a:p>
            <a:r>
              <a:rPr lang="nl-BE" dirty="0"/>
              <a:t>ACTIE OF SPEERPUNT 5</a:t>
            </a:r>
            <a:br>
              <a:rPr lang="nl-BE" dirty="0"/>
            </a:br>
            <a:r>
              <a:rPr lang="nl-BE" dirty="0"/>
              <a:t>ALTERNATIEF VERVOER</a:t>
            </a:r>
          </a:p>
        </p:txBody>
      </p:sp>
      <p:pic>
        <p:nvPicPr>
          <p:cNvPr id="921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7614" y="1486420"/>
            <a:ext cx="9106386" cy="5543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3418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39552" y="1700808"/>
            <a:ext cx="8346996" cy="4525963"/>
          </a:xfrm>
        </p:spPr>
        <p:txBody>
          <a:bodyPr vert="horz" lIns="91440" tIns="45720" rIns="91440" bIns="45720" rtlCol="0" anchor="t">
            <a:noAutofit/>
          </a:bodyPr>
          <a:lstStyle/>
          <a:p>
            <a:pPr marL="514350" indent="-514350">
              <a:buFont typeface="+mj-lt"/>
              <a:buAutoNum type="arabicPeriod" startAt="22"/>
            </a:pPr>
            <a:r>
              <a:rPr lang="nl-BE" dirty="0"/>
              <a:t>Studies naar </a:t>
            </a:r>
            <a:r>
              <a:rPr lang="nl-BE" b="1" dirty="0"/>
              <a:t>verkeersveiligheid, duurzaamheid en gezondheid voor</a:t>
            </a:r>
            <a:r>
              <a:rPr lang="nl-BE" dirty="0"/>
              <a:t> </a:t>
            </a:r>
            <a:r>
              <a:rPr lang="nl-BE" b="1" dirty="0" err="1"/>
              <a:t>modal</a:t>
            </a:r>
            <a:r>
              <a:rPr lang="nl-BE" b="1" dirty="0"/>
              <a:t> shift</a:t>
            </a:r>
            <a:endParaRPr lang="nl-BE" dirty="0"/>
          </a:p>
          <a:p>
            <a:pPr marL="514350" indent="-514350">
              <a:buFont typeface="+mj-lt"/>
              <a:buAutoNum type="arabicPeriod" startAt="22"/>
            </a:pPr>
            <a:r>
              <a:rPr lang="nl-BE" dirty="0">
                <a:solidFill>
                  <a:srgbClr val="009999"/>
                </a:solidFill>
              </a:rPr>
              <a:t>Investeringen in </a:t>
            </a:r>
            <a:r>
              <a:rPr lang="nl-BE" b="1" dirty="0">
                <a:solidFill>
                  <a:srgbClr val="009999"/>
                </a:solidFill>
              </a:rPr>
              <a:t>veilige en duurzame infrastructuur</a:t>
            </a:r>
            <a:r>
              <a:rPr lang="nl-BE" dirty="0">
                <a:solidFill>
                  <a:srgbClr val="009999"/>
                </a:solidFill>
              </a:rPr>
              <a:t> voor </a:t>
            </a:r>
            <a:r>
              <a:rPr lang="nl-BE" dirty="0" err="1">
                <a:solidFill>
                  <a:srgbClr val="009999"/>
                </a:solidFill>
              </a:rPr>
              <a:t>modal</a:t>
            </a:r>
            <a:r>
              <a:rPr lang="nl-BE" dirty="0">
                <a:solidFill>
                  <a:srgbClr val="009999"/>
                </a:solidFill>
              </a:rPr>
              <a:t> shift </a:t>
            </a:r>
            <a:r>
              <a:rPr lang="nl-BE" dirty="0">
                <a:solidFill>
                  <a:srgbClr val="00ACA9"/>
                </a:solidFill>
              </a:rPr>
              <a:t>★</a:t>
            </a:r>
            <a:endParaRPr lang="nl-BE" dirty="0">
              <a:solidFill>
                <a:srgbClr val="00ACA9"/>
              </a:solidFill>
              <a:cs typeface="Calibri"/>
            </a:endParaRPr>
          </a:p>
          <a:p>
            <a:pPr marL="514350" indent="-514350">
              <a:buFont typeface="Calibri"/>
              <a:buAutoNum type="arabicPeriod" startAt="22"/>
            </a:pPr>
            <a:r>
              <a:rPr lang="nl-BE" b="1" dirty="0"/>
              <a:t>Sensibilisatiecampagnes </a:t>
            </a:r>
            <a:r>
              <a:rPr lang="nl-BE" dirty="0"/>
              <a:t>om mensen aan te zetten tot duurzame verplaatsingen (vb. </a:t>
            </a:r>
            <a:r>
              <a:rPr lang="nl-BE" dirty="0" err="1"/>
              <a:t>Bike2School</a:t>
            </a:r>
            <a:r>
              <a:rPr lang="nl-BE" dirty="0"/>
              <a:t>)</a:t>
            </a:r>
            <a:endParaRPr lang="nl-BE" dirty="0">
              <a:cs typeface="Calibri"/>
            </a:endParaRPr>
          </a:p>
          <a:p>
            <a:pPr marL="514350" indent="-514350">
              <a:buFont typeface="+mj-lt"/>
              <a:buAutoNum type="arabicPeriod" startAt="22"/>
            </a:pPr>
            <a:endParaRPr lang="nl-BE" dirty="0"/>
          </a:p>
          <a:p>
            <a:endParaRPr lang="nl-BE" dirty="0"/>
          </a:p>
        </p:txBody>
      </p:sp>
      <p:sp>
        <p:nvSpPr>
          <p:cNvPr id="7" name="Titel 1">
            <a:extLst>
              <a:ext uri="{FF2B5EF4-FFF2-40B4-BE49-F238E27FC236}">
                <a16:creationId xmlns:a16="http://schemas.microsoft.com/office/drawing/2014/main" id="{62B80936-02EC-4D17-B2D6-CBBD01956437}"/>
              </a:ext>
            </a:extLst>
          </p:cNvPr>
          <p:cNvSpPr>
            <a:spLocks noGrp="1"/>
          </p:cNvSpPr>
          <p:nvPr>
            <p:ph type="title"/>
          </p:nvPr>
        </p:nvSpPr>
        <p:spPr>
          <a:xfrm>
            <a:off x="0" y="0"/>
            <a:ext cx="9144000" cy="1417638"/>
          </a:xfrm>
          <a:solidFill>
            <a:schemeClr val="accent3">
              <a:lumMod val="40000"/>
              <a:lumOff val="60000"/>
            </a:schemeClr>
          </a:solidFill>
        </p:spPr>
        <p:txBody>
          <a:bodyPr>
            <a:normAutofit fontScale="90000"/>
          </a:bodyPr>
          <a:lstStyle/>
          <a:p>
            <a:r>
              <a:rPr lang="nl-BE" dirty="0"/>
              <a:t>ACTIE OF SPEERPUNT 5</a:t>
            </a:r>
            <a:br>
              <a:rPr lang="nl-BE" dirty="0"/>
            </a:br>
            <a:r>
              <a:rPr lang="nl-BE" dirty="0"/>
              <a:t>ALTERNATIEF VERVOER</a:t>
            </a:r>
          </a:p>
        </p:txBody>
      </p:sp>
    </p:spTree>
    <p:extLst>
      <p:ext uri="{BB962C8B-B14F-4D97-AF65-F5344CB8AC3E}">
        <p14:creationId xmlns:p14="http://schemas.microsoft.com/office/powerpoint/2010/main" val="1360457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39552" y="1772816"/>
            <a:ext cx="8229600" cy="4525963"/>
          </a:xfrm>
        </p:spPr>
        <p:txBody>
          <a:bodyPr vert="horz" lIns="91440" tIns="45720" rIns="91440" bIns="45720" rtlCol="0" anchor="t">
            <a:normAutofit/>
          </a:bodyPr>
          <a:lstStyle/>
          <a:p>
            <a:pPr marL="514350" indent="-514350">
              <a:buFont typeface="+mj-lt"/>
              <a:buAutoNum type="arabicPeriod" startAt="25"/>
            </a:pPr>
            <a:r>
              <a:rPr lang="nl-BE" dirty="0"/>
              <a:t>Onderzoek aanleg </a:t>
            </a:r>
            <a:r>
              <a:rPr lang="nl-BE" b="1" dirty="0"/>
              <a:t>Hoppinpunten en deelsystemen</a:t>
            </a:r>
            <a:r>
              <a:rPr lang="nl-BE" dirty="0"/>
              <a:t> ism Vervoerregio</a:t>
            </a:r>
            <a:br>
              <a:rPr lang="nl-BE" dirty="0"/>
            </a:br>
            <a:r>
              <a:rPr lang="nl-BE" dirty="0"/>
              <a:t>Kempen</a:t>
            </a:r>
            <a:endParaRPr lang="nl-BE" dirty="0">
              <a:cs typeface="Calibri"/>
            </a:endParaRPr>
          </a:p>
          <a:p>
            <a:pPr marL="514350" indent="-514350">
              <a:buFont typeface="+mj-lt"/>
              <a:buAutoNum type="arabicPeriod" startAt="25"/>
            </a:pPr>
            <a:r>
              <a:rPr lang="nl-BE" b="1" dirty="0"/>
              <a:t>(Elektrische) fietsen leasen</a:t>
            </a:r>
            <a:r>
              <a:rPr lang="nl-BE" dirty="0"/>
              <a:t> aan personeel</a:t>
            </a:r>
          </a:p>
          <a:p>
            <a:pPr marL="514350" indent="-514350">
              <a:buFont typeface="+mj-lt"/>
              <a:buAutoNum type="arabicPeriod" startAt="25"/>
            </a:pPr>
            <a:r>
              <a:rPr lang="nl-BE" b="1" dirty="0"/>
              <a:t>Groepsaankoop elektrische wagens en subsidie </a:t>
            </a:r>
            <a:r>
              <a:rPr lang="nl-BE" dirty="0"/>
              <a:t>voor inschakeling in </a:t>
            </a:r>
            <a:r>
              <a:rPr lang="nl-BE" b="1" dirty="0"/>
              <a:t>autodelen</a:t>
            </a:r>
            <a:endParaRPr lang="nl-BE" b="1" dirty="0">
              <a:cs typeface="Calibri"/>
            </a:endParaRPr>
          </a:p>
          <a:p>
            <a:pPr marL="514350" indent="-514350">
              <a:buFont typeface="+mj-lt"/>
              <a:buAutoNum type="arabicPeriod" startAt="25"/>
            </a:pPr>
            <a:r>
              <a:rPr lang="nl-BE" dirty="0"/>
              <a:t>Mensen belonen die </a:t>
            </a:r>
            <a:r>
              <a:rPr lang="nl-BE" b="1" dirty="0"/>
              <a:t>(tweede) personenwagen inleveren</a:t>
            </a:r>
            <a:endParaRPr lang="nl-BE" b="1" dirty="0">
              <a:cs typeface="Calibri"/>
            </a:endParaRPr>
          </a:p>
        </p:txBody>
      </p:sp>
      <p:sp>
        <p:nvSpPr>
          <p:cNvPr id="6" name="Titel 1">
            <a:extLst>
              <a:ext uri="{FF2B5EF4-FFF2-40B4-BE49-F238E27FC236}">
                <a16:creationId xmlns:a16="http://schemas.microsoft.com/office/drawing/2014/main" id="{752BC809-2BD2-4988-B3F8-538621CBADEB}"/>
              </a:ext>
            </a:extLst>
          </p:cNvPr>
          <p:cNvSpPr>
            <a:spLocks noGrp="1"/>
          </p:cNvSpPr>
          <p:nvPr>
            <p:ph type="title"/>
          </p:nvPr>
        </p:nvSpPr>
        <p:spPr>
          <a:xfrm>
            <a:off x="0" y="0"/>
            <a:ext cx="9144000" cy="1417638"/>
          </a:xfrm>
          <a:solidFill>
            <a:schemeClr val="accent3">
              <a:lumMod val="40000"/>
              <a:lumOff val="60000"/>
            </a:schemeClr>
          </a:solidFill>
        </p:spPr>
        <p:txBody>
          <a:bodyPr>
            <a:normAutofit fontScale="90000"/>
          </a:bodyPr>
          <a:lstStyle/>
          <a:p>
            <a:r>
              <a:rPr lang="nl-BE" dirty="0"/>
              <a:t>ACTIE OF SPEERPUNT 5</a:t>
            </a:r>
            <a:br>
              <a:rPr lang="nl-BE" dirty="0"/>
            </a:br>
            <a:r>
              <a:rPr lang="nl-BE" dirty="0"/>
              <a:t>ALTERNATIEF VERVOER</a:t>
            </a:r>
          </a:p>
        </p:txBody>
      </p:sp>
    </p:spTree>
    <p:extLst>
      <p:ext uri="{BB962C8B-B14F-4D97-AF65-F5344CB8AC3E}">
        <p14:creationId xmlns:p14="http://schemas.microsoft.com/office/powerpoint/2010/main" val="1360457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351309"/>
            <a:ext cx="9144000" cy="5506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vak 3"/>
          <p:cNvSpPr txBox="1"/>
          <p:nvPr/>
        </p:nvSpPr>
        <p:spPr>
          <a:xfrm>
            <a:off x="539552" y="6021288"/>
            <a:ext cx="5688632" cy="369332"/>
          </a:xfrm>
          <a:prstGeom prst="rect">
            <a:avLst/>
          </a:prstGeom>
          <a:noFill/>
        </p:spPr>
        <p:txBody>
          <a:bodyPr wrap="square" rtlCol="0">
            <a:spAutoFit/>
          </a:bodyPr>
          <a:lstStyle/>
          <a:p>
            <a:r>
              <a:rPr lang="nl-BE" b="1"/>
              <a:t>Bronnen van hernieuwbare energie in 2018</a:t>
            </a:r>
          </a:p>
        </p:txBody>
      </p:sp>
      <p:sp>
        <p:nvSpPr>
          <p:cNvPr id="8" name="Titel 1">
            <a:extLst>
              <a:ext uri="{FF2B5EF4-FFF2-40B4-BE49-F238E27FC236}">
                <a16:creationId xmlns:a16="http://schemas.microsoft.com/office/drawing/2014/main" id="{8CC0310F-321E-4D01-A2FF-DDA471EAAE05}"/>
              </a:ext>
            </a:extLst>
          </p:cNvPr>
          <p:cNvSpPr>
            <a:spLocks noGrp="1"/>
          </p:cNvSpPr>
          <p:nvPr>
            <p:ph type="title"/>
          </p:nvPr>
        </p:nvSpPr>
        <p:spPr>
          <a:xfrm>
            <a:off x="0" y="0"/>
            <a:ext cx="9144000" cy="1351309"/>
          </a:xfrm>
          <a:solidFill>
            <a:schemeClr val="accent3">
              <a:lumMod val="40000"/>
              <a:lumOff val="60000"/>
            </a:schemeClr>
          </a:solidFill>
        </p:spPr>
        <p:txBody>
          <a:bodyPr>
            <a:normAutofit fontScale="90000"/>
          </a:bodyPr>
          <a:lstStyle/>
          <a:p>
            <a:r>
              <a:rPr lang="nl-BE" dirty="0"/>
              <a:t>ACTIE OF SPEERPUNT 6</a:t>
            </a:r>
            <a:br>
              <a:rPr lang="nl-BE" dirty="0"/>
            </a:br>
            <a:r>
              <a:rPr lang="nl-BE" sz="4000" dirty="0"/>
              <a:t>VAN FOSSIELE NAAR HERNIEUWBAAR ENERGIE</a:t>
            </a:r>
            <a:endParaRPr lang="nl-BE" sz="4200" dirty="0"/>
          </a:p>
        </p:txBody>
      </p:sp>
    </p:spTree>
    <p:extLst>
      <p:ext uri="{BB962C8B-B14F-4D97-AF65-F5344CB8AC3E}">
        <p14:creationId xmlns:p14="http://schemas.microsoft.com/office/powerpoint/2010/main" val="735797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464816"/>
          </a:xfrm>
          <a:solidFill>
            <a:schemeClr val="accent3">
              <a:lumMod val="40000"/>
              <a:lumOff val="60000"/>
            </a:schemeClr>
          </a:solidFill>
        </p:spPr>
        <p:txBody>
          <a:bodyPr>
            <a:noAutofit/>
          </a:bodyPr>
          <a:lstStyle/>
          <a:p>
            <a:r>
              <a:rPr lang="nl-BE" sz="3600" dirty="0"/>
              <a:t>ACTIE OF SPEERPUNT 6</a:t>
            </a:r>
            <a:br>
              <a:rPr lang="nl-BE" sz="3600" dirty="0"/>
            </a:br>
            <a:r>
              <a:rPr lang="nl-BE" sz="3600" dirty="0"/>
              <a:t>VAN FOSSIELE NAAR HERNIEUWBARE ENERGIE</a:t>
            </a:r>
          </a:p>
        </p:txBody>
      </p:sp>
      <p:sp>
        <p:nvSpPr>
          <p:cNvPr id="3" name="Tijdelijke aanduiding voor inhoud 2"/>
          <p:cNvSpPr>
            <a:spLocks noGrp="1"/>
          </p:cNvSpPr>
          <p:nvPr>
            <p:ph idx="1"/>
          </p:nvPr>
        </p:nvSpPr>
        <p:spPr>
          <a:xfrm>
            <a:off x="611560" y="1772816"/>
            <a:ext cx="8229600" cy="4525963"/>
          </a:xfrm>
        </p:spPr>
        <p:txBody>
          <a:bodyPr vert="horz" lIns="91440" tIns="45720" rIns="91440" bIns="45720" rtlCol="0" anchor="t">
            <a:normAutofit lnSpcReduction="10000"/>
          </a:bodyPr>
          <a:lstStyle/>
          <a:p>
            <a:pPr marL="514350" indent="-514350">
              <a:buFont typeface="+mj-lt"/>
              <a:buAutoNum type="arabicPeriod" startAt="29"/>
            </a:pPr>
            <a:r>
              <a:rPr lang="nl-BE" dirty="0"/>
              <a:t>Visie op </a:t>
            </a:r>
            <a:r>
              <a:rPr lang="nl-BE" b="1" dirty="0"/>
              <a:t>windmolens </a:t>
            </a:r>
            <a:r>
              <a:rPr lang="nl-BE" dirty="0"/>
              <a:t>(conceptnota)</a:t>
            </a:r>
            <a:br>
              <a:rPr lang="nl-BE" dirty="0"/>
            </a:br>
            <a:r>
              <a:rPr lang="nl-BE" dirty="0"/>
              <a:t>samen met partners</a:t>
            </a:r>
          </a:p>
          <a:p>
            <a:pPr marL="514350" indent="-514350">
              <a:buFont typeface="+mj-lt"/>
              <a:buAutoNum type="arabicPeriod" startAt="29"/>
            </a:pPr>
            <a:r>
              <a:rPr lang="nl-BE" dirty="0">
                <a:solidFill>
                  <a:srgbClr val="009999"/>
                </a:solidFill>
              </a:rPr>
              <a:t>Stimuleren </a:t>
            </a:r>
            <a:r>
              <a:rPr lang="nl-BE" b="1" dirty="0">
                <a:solidFill>
                  <a:srgbClr val="009999"/>
                </a:solidFill>
              </a:rPr>
              <a:t>zonnepanelen en zonnedelen</a:t>
            </a:r>
            <a:r>
              <a:rPr lang="nl-BE" dirty="0">
                <a:solidFill>
                  <a:srgbClr val="009999"/>
                </a:solidFill>
              </a:rPr>
              <a:t> samen met partners </a:t>
            </a:r>
            <a:r>
              <a:rPr lang="nl-BE" dirty="0">
                <a:solidFill>
                  <a:srgbClr val="00ACA9"/>
                </a:solidFill>
              </a:rPr>
              <a:t>★</a:t>
            </a:r>
            <a:endParaRPr lang="nl-BE" dirty="0">
              <a:solidFill>
                <a:srgbClr val="00ACA9"/>
              </a:solidFill>
              <a:cs typeface="Calibri"/>
            </a:endParaRPr>
          </a:p>
          <a:p>
            <a:pPr marL="514350" indent="-514350">
              <a:buFont typeface="+mj-lt"/>
              <a:buAutoNum type="arabicPeriod" startAt="29"/>
            </a:pPr>
            <a:r>
              <a:rPr lang="nl-BE" dirty="0"/>
              <a:t>Ontwikkelingen </a:t>
            </a:r>
            <a:r>
              <a:rPr lang="nl-BE" b="1" dirty="0"/>
              <a:t>thuisbatterijen opvolgen </a:t>
            </a:r>
            <a:r>
              <a:rPr lang="nl-BE" dirty="0"/>
              <a:t>en stimuleren </a:t>
            </a:r>
            <a:endParaRPr lang="nl-BE" dirty="0">
              <a:cs typeface="Calibri"/>
            </a:endParaRPr>
          </a:p>
          <a:p>
            <a:pPr marL="514350" indent="-514350">
              <a:buFont typeface="+mj-lt"/>
              <a:buAutoNum type="arabicPeriod" startAt="29"/>
            </a:pPr>
            <a:r>
              <a:rPr lang="nl-BE" dirty="0">
                <a:solidFill>
                  <a:srgbClr val="009999"/>
                </a:solidFill>
              </a:rPr>
              <a:t>Opmaak </a:t>
            </a:r>
            <a:r>
              <a:rPr lang="nl-BE" b="1" dirty="0">
                <a:solidFill>
                  <a:srgbClr val="009999"/>
                </a:solidFill>
              </a:rPr>
              <a:t>warmteplan </a:t>
            </a:r>
            <a:r>
              <a:rPr lang="nl-BE" dirty="0">
                <a:solidFill>
                  <a:srgbClr val="009999"/>
                </a:solidFill>
              </a:rPr>
              <a:t>voor overstap van  fossiele naar hernieuwbare gebouwverwarming </a:t>
            </a:r>
            <a:r>
              <a:rPr lang="nl-BE" dirty="0">
                <a:solidFill>
                  <a:srgbClr val="00ACA9"/>
                </a:solidFill>
              </a:rPr>
              <a:t>★</a:t>
            </a:r>
            <a:endParaRPr lang="nl-BE" dirty="0">
              <a:solidFill>
                <a:srgbClr val="00ACA9"/>
              </a:solidFill>
              <a:cs typeface="Calibri"/>
            </a:endParaRPr>
          </a:p>
        </p:txBody>
      </p:sp>
    </p:spTree>
    <p:extLst>
      <p:ext uri="{BB962C8B-B14F-4D97-AF65-F5344CB8AC3E}">
        <p14:creationId xmlns:p14="http://schemas.microsoft.com/office/powerpoint/2010/main" val="3708646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2015231"/>
          </a:xfrm>
          <a:solidFill>
            <a:schemeClr val="accent3">
              <a:lumMod val="40000"/>
              <a:lumOff val="60000"/>
            </a:schemeClr>
          </a:solidFill>
        </p:spPr>
        <p:txBody>
          <a:bodyPr>
            <a:normAutofit/>
          </a:bodyPr>
          <a:lstStyle/>
          <a:p>
            <a:r>
              <a:rPr lang="nl-BE" sz="3600" dirty="0"/>
              <a:t>ACTIE OF SPEERPUNT 7</a:t>
            </a:r>
            <a:br>
              <a:rPr lang="nl-BE" sz="3600" dirty="0"/>
            </a:br>
            <a:r>
              <a:rPr lang="nl-BE" sz="3600" dirty="0"/>
              <a:t>GROENBLAUWE NETWERKEN</a:t>
            </a:r>
            <a:br>
              <a:rPr lang="nl-BE" sz="3600" dirty="0"/>
            </a:br>
            <a:r>
              <a:rPr lang="nl-BE" sz="3600" dirty="0"/>
              <a:t>ALS BASIS VOOR KLIMAATADAPTATIE</a:t>
            </a: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65024" y="2131755"/>
            <a:ext cx="8060574" cy="472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75373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99495" y="2276872"/>
            <a:ext cx="8549196" cy="3805883"/>
          </a:xfrm>
        </p:spPr>
        <p:txBody>
          <a:bodyPr>
            <a:noAutofit/>
          </a:bodyPr>
          <a:lstStyle/>
          <a:p>
            <a:pPr marL="514350" indent="-514350">
              <a:buFont typeface="+mj-lt"/>
              <a:buAutoNum type="arabicPeriod" startAt="33"/>
            </a:pPr>
            <a:r>
              <a:rPr lang="nl-BE" dirty="0">
                <a:solidFill>
                  <a:srgbClr val="009999"/>
                </a:solidFill>
              </a:rPr>
              <a:t>Opmaak bomenplan voor goed beheer en aanplant extra bomen </a:t>
            </a:r>
            <a:r>
              <a:rPr lang="nl-BE" dirty="0">
                <a:solidFill>
                  <a:srgbClr val="00ACA9"/>
                </a:solidFill>
              </a:rPr>
              <a:t>★</a:t>
            </a:r>
          </a:p>
          <a:p>
            <a:pPr marL="514350" indent="-514350">
              <a:buFont typeface="+mj-lt"/>
              <a:buAutoNum type="arabicPeriod" startAt="33"/>
            </a:pPr>
            <a:r>
              <a:rPr lang="nl-BE" dirty="0">
                <a:solidFill>
                  <a:srgbClr val="009999"/>
                </a:solidFill>
              </a:rPr>
              <a:t>Organisatie sensibilisatieacties zoals Behaag onze Kempen, 1001 bomen en </a:t>
            </a:r>
            <a:r>
              <a:rPr lang="nl-BE" dirty="0" err="1">
                <a:solidFill>
                  <a:srgbClr val="009999"/>
                </a:solidFill>
              </a:rPr>
              <a:t>Tuinrangers</a:t>
            </a:r>
            <a:r>
              <a:rPr lang="nl-BE" dirty="0">
                <a:solidFill>
                  <a:srgbClr val="009999"/>
                </a:solidFill>
              </a:rPr>
              <a:t> om tuinen groener, </a:t>
            </a:r>
            <a:r>
              <a:rPr lang="nl-BE" dirty="0" err="1">
                <a:solidFill>
                  <a:srgbClr val="009999"/>
                </a:solidFill>
              </a:rPr>
              <a:t>biodiverser</a:t>
            </a:r>
            <a:r>
              <a:rPr lang="nl-BE" dirty="0">
                <a:solidFill>
                  <a:srgbClr val="009999"/>
                </a:solidFill>
              </a:rPr>
              <a:t> en klimaat-robuuster te maken</a:t>
            </a:r>
            <a:r>
              <a:rPr lang="nl-BE" dirty="0">
                <a:solidFill>
                  <a:srgbClr val="00ACA9"/>
                </a:solidFill>
              </a:rPr>
              <a:t>★</a:t>
            </a:r>
          </a:p>
          <a:p>
            <a:pPr marL="514350" indent="-514350">
              <a:buFont typeface="+mj-lt"/>
              <a:buAutoNum type="arabicPeriod" startAt="33"/>
            </a:pPr>
            <a:r>
              <a:rPr lang="nl-BE" dirty="0"/>
              <a:t>Screening overbodige </a:t>
            </a:r>
            <a:r>
              <a:rPr lang="nl-BE" dirty="0" err="1"/>
              <a:t>wegverhar</a:t>
            </a:r>
            <a:r>
              <a:rPr lang="nl-BE" dirty="0"/>
              <a:t>-</a:t>
            </a:r>
            <a:br>
              <a:rPr lang="nl-BE" dirty="0"/>
            </a:br>
            <a:r>
              <a:rPr lang="nl-BE" dirty="0"/>
              <a:t>ding en mogelijkheden ontharding</a:t>
            </a:r>
          </a:p>
        </p:txBody>
      </p:sp>
      <p:sp>
        <p:nvSpPr>
          <p:cNvPr id="7" name="Titel 1">
            <a:extLst>
              <a:ext uri="{FF2B5EF4-FFF2-40B4-BE49-F238E27FC236}">
                <a16:creationId xmlns:a16="http://schemas.microsoft.com/office/drawing/2014/main" id="{87B8F5B8-56D3-47C9-88CA-AE6CDF677A08}"/>
              </a:ext>
            </a:extLst>
          </p:cNvPr>
          <p:cNvSpPr>
            <a:spLocks noGrp="1"/>
          </p:cNvSpPr>
          <p:nvPr>
            <p:ph type="title"/>
          </p:nvPr>
        </p:nvSpPr>
        <p:spPr>
          <a:xfrm>
            <a:off x="0" y="0"/>
            <a:ext cx="9144000" cy="2132856"/>
          </a:xfrm>
          <a:solidFill>
            <a:schemeClr val="accent3">
              <a:lumMod val="40000"/>
              <a:lumOff val="60000"/>
            </a:schemeClr>
          </a:solidFill>
        </p:spPr>
        <p:txBody>
          <a:bodyPr>
            <a:noAutofit/>
          </a:bodyPr>
          <a:lstStyle/>
          <a:p>
            <a:r>
              <a:rPr lang="nl-BE" sz="3600" dirty="0"/>
              <a:t>ACTIE OF SPEERPUNT 7</a:t>
            </a:r>
            <a:br>
              <a:rPr lang="nl-BE" sz="3600" dirty="0"/>
            </a:br>
            <a:r>
              <a:rPr lang="nl-BE" sz="3600" dirty="0"/>
              <a:t>GROEN-BLAUWE NETWERKEN</a:t>
            </a:r>
            <a:br>
              <a:rPr lang="nl-BE" sz="3600" dirty="0"/>
            </a:br>
            <a:r>
              <a:rPr lang="nl-BE" sz="3600" dirty="0"/>
              <a:t>ALS BASIS VOOR KLIMAATADAPTATIE</a:t>
            </a:r>
          </a:p>
        </p:txBody>
      </p:sp>
    </p:spTree>
    <p:extLst>
      <p:ext uri="{BB962C8B-B14F-4D97-AF65-F5344CB8AC3E}">
        <p14:creationId xmlns:p14="http://schemas.microsoft.com/office/powerpoint/2010/main" val="13604577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939700"/>
          </a:xfrm>
          <a:solidFill>
            <a:schemeClr val="accent3">
              <a:lumMod val="40000"/>
              <a:lumOff val="60000"/>
            </a:schemeClr>
          </a:solidFill>
        </p:spPr>
        <p:txBody>
          <a:bodyPr>
            <a:normAutofit fontScale="90000"/>
          </a:bodyPr>
          <a:lstStyle/>
          <a:p>
            <a:r>
              <a:rPr lang="nl-BE" dirty="0"/>
              <a:t>ACTIE OF SPEERPUNT 7</a:t>
            </a:r>
            <a:br>
              <a:rPr lang="nl-BE" dirty="0"/>
            </a:br>
            <a:r>
              <a:rPr lang="nl-BE" dirty="0"/>
              <a:t>GROEN-BLAUWE NETWERKEN ALS BASIS VOOR KLIMAATADAPTATIE</a:t>
            </a:r>
          </a:p>
        </p:txBody>
      </p:sp>
      <p:sp>
        <p:nvSpPr>
          <p:cNvPr id="3" name="Tijdelijke aanduiding voor inhoud 2"/>
          <p:cNvSpPr>
            <a:spLocks noGrp="1"/>
          </p:cNvSpPr>
          <p:nvPr>
            <p:ph idx="1"/>
          </p:nvPr>
        </p:nvSpPr>
        <p:spPr>
          <a:xfrm>
            <a:off x="539552" y="2318608"/>
            <a:ext cx="8229600" cy="3980171"/>
          </a:xfrm>
        </p:spPr>
        <p:txBody>
          <a:bodyPr vert="horz" lIns="91440" tIns="45720" rIns="91440" bIns="45720" rtlCol="0" anchor="t">
            <a:normAutofit/>
          </a:bodyPr>
          <a:lstStyle/>
          <a:p>
            <a:pPr marL="514350" indent="-514350">
              <a:buFont typeface="+mj-lt"/>
              <a:buAutoNum type="arabicPeriod" startAt="36"/>
            </a:pPr>
            <a:r>
              <a:rPr lang="nl-BE" dirty="0"/>
              <a:t>Opmaak reglement </a:t>
            </a:r>
            <a:r>
              <a:rPr lang="nl-BE" b="1" dirty="0"/>
              <a:t>geveltuinen </a:t>
            </a:r>
            <a:r>
              <a:rPr lang="nl-BE" dirty="0"/>
              <a:t>en aanbod gevelplanten</a:t>
            </a:r>
          </a:p>
          <a:p>
            <a:pPr marL="514350" indent="-514350">
              <a:buFont typeface="+mj-lt"/>
              <a:buAutoNum type="arabicPeriod" startAt="36"/>
            </a:pPr>
            <a:r>
              <a:rPr lang="nl-BE" b="1" dirty="0"/>
              <a:t>Groepsaankoop opvang regenwater</a:t>
            </a:r>
          </a:p>
          <a:p>
            <a:pPr marL="514350" indent="-514350">
              <a:buFont typeface="+mj-lt"/>
              <a:buAutoNum type="arabicPeriod" startAt="36"/>
            </a:pPr>
            <a:r>
              <a:rPr lang="nl-BE" dirty="0">
                <a:solidFill>
                  <a:srgbClr val="009999"/>
                </a:solidFill>
              </a:rPr>
              <a:t>Opmaak </a:t>
            </a:r>
            <a:r>
              <a:rPr lang="nl-BE" b="1" dirty="0" err="1">
                <a:solidFill>
                  <a:srgbClr val="009999"/>
                </a:solidFill>
              </a:rPr>
              <a:t>regenwater-en</a:t>
            </a:r>
            <a:r>
              <a:rPr lang="nl-BE" b="1" dirty="0">
                <a:solidFill>
                  <a:srgbClr val="009999"/>
                </a:solidFill>
              </a:rPr>
              <a:t> droogteplan</a:t>
            </a:r>
            <a:r>
              <a:rPr lang="nl-BE" dirty="0">
                <a:solidFill>
                  <a:srgbClr val="009999"/>
                </a:solidFill>
              </a:rPr>
              <a:t> samen met Pidpa ★</a:t>
            </a:r>
            <a:endParaRPr lang="nl-BE" dirty="0">
              <a:solidFill>
                <a:srgbClr val="009999"/>
              </a:solidFill>
              <a:cs typeface="Calibri"/>
            </a:endParaRPr>
          </a:p>
        </p:txBody>
      </p:sp>
    </p:spTree>
    <p:extLst>
      <p:ext uri="{BB962C8B-B14F-4D97-AF65-F5344CB8AC3E}">
        <p14:creationId xmlns:p14="http://schemas.microsoft.com/office/powerpoint/2010/main" val="22707158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417638"/>
          </a:xfrm>
          <a:solidFill>
            <a:schemeClr val="accent3">
              <a:lumMod val="40000"/>
              <a:lumOff val="60000"/>
            </a:schemeClr>
          </a:solidFill>
        </p:spPr>
        <p:txBody>
          <a:bodyPr>
            <a:normAutofit fontScale="90000"/>
          </a:bodyPr>
          <a:lstStyle/>
          <a:p>
            <a:r>
              <a:rPr lang="nl-BE" dirty="0"/>
              <a:t>ACTIE OF SPEERPUNT 8</a:t>
            </a:r>
            <a:br>
              <a:rPr lang="nl-BE" dirty="0"/>
            </a:br>
            <a:r>
              <a:rPr lang="nl-BE" dirty="0"/>
              <a:t>BURGERPARTICIPATIE</a:t>
            </a:r>
          </a:p>
        </p:txBody>
      </p:sp>
      <p:sp>
        <p:nvSpPr>
          <p:cNvPr id="3" name="Tijdelijke aanduiding voor inhoud 2"/>
          <p:cNvSpPr>
            <a:spLocks noGrp="1"/>
          </p:cNvSpPr>
          <p:nvPr>
            <p:ph idx="1"/>
          </p:nvPr>
        </p:nvSpPr>
        <p:spPr>
          <a:xfrm>
            <a:off x="539552" y="1772816"/>
            <a:ext cx="8229600" cy="4525963"/>
          </a:xfrm>
        </p:spPr>
        <p:txBody>
          <a:bodyPr vert="horz" lIns="91440" tIns="45720" rIns="91440" bIns="45720" rtlCol="0" anchor="t">
            <a:normAutofit/>
          </a:bodyPr>
          <a:lstStyle/>
          <a:p>
            <a:pPr marL="514350" indent="-514350">
              <a:buFont typeface="+mj-lt"/>
              <a:buAutoNum type="arabicPeriod" startAt="39"/>
            </a:pPr>
            <a:r>
              <a:rPr lang="nl-BE" b="1" dirty="0"/>
              <a:t>Participatiemomenten </a:t>
            </a:r>
            <a:r>
              <a:rPr lang="nl-BE" dirty="0"/>
              <a:t>voor burgers bij belangrijke projecten </a:t>
            </a:r>
          </a:p>
          <a:p>
            <a:pPr marL="514350" indent="-514350">
              <a:buFont typeface="+mj-lt"/>
              <a:buAutoNum type="arabicPeriod" startAt="39"/>
            </a:pPr>
            <a:r>
              <a:rPr lang="nl-BE" dirty="0">
                <a:solidFill>
                  <a:srgbClr val="009999"/>
                </a:solidFill>
              </a:rPr>
              <a:t>Inzetten op </a:t>
            </a:r>
            <a:r>
              <a:rPr lang="nl-BE" b="1" dirty="0">
                <a:solidFill>
                  <a:srgbClr val="009999"/>
                </a:solidFill>
              </a:rPr>
              <a:t>hernieuwbare energie</a:t>
            </a:r>
            <a:r>
              <a:rPr lang="nl-BE" dirty="0">
                <a:solidFill>
                  <a:srgbClr val="009999"/>
                </a:solidFill>
              </a:rPr>
              <a:t> met burgerparticipatie samen met partners </a:t>
            </a:r>
            <a:r>
              <a:rPr lang="nl-BE" dirty="0">
                <a:solidFill>
                  <a:srgbClr val="00ACA9"/>
                </a:solidFill>
              </a:rPr>
              <a:t>★</a:t>
            </a:r>
            <a:endParaRPr lang="nl-BE" dirty="0">
              <a:solidFill>
                <a:srgbClr val="00ACA9"/>
              </a:solidFill>
              <a:cs typeface="Calibri"/>
            </a:endParaRPr>
          </a:p>
        </p:txBody>
      </p:sp>
    </p:spTree>
    <p:extLst>
      <p:ext uri="{BB962C8B-B14F-4D97-AF65-F5344CB8AC3E}">
        <p14:creationId xmlns:p14="http://schemas.microsoft.com/office/powerpoint/2010/main" val="1360457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417638"/>
          </a:xfrm>
          <a:solidFill>
            <a:schemeClr val="accent3">
              <a:lumMod val="40000"/>
              <a:lumOff val="60000"/>
            </a:schemeClr>
          </a:solidFill>
        </p:spPr>
        <p:txBody>
          <a:bodyPr>
            <a:normAutofit fontScale="90000"/>
          </a:bodyPr>
          <a:lstStyle/>
          <a:p>
            <a:r>
              <a:rPr lang="nl-BE" dirty="0"/>
              <a:t>ACTIE OF SPEERPUNT 9</a:t>
            </a:r>
            <a:br>
              <a:rPr lang="nl-BE" dirty="0"/>
            </a:br>
            <a:r>
              <a:rPr lang="nl-BE" dirty="0"/>
              <a:t>LOKALE EN CIRCULAIRE CONSUMPTIE</a:t>
            </a:r>
          </a:p>
        </p:txBody>
      </p:sp>
      <p:sp>
        <p:nvSpPr>
          <p:cNvPr id="3" name="Tijdelijke aanduiding voor inhoud 2"/>
          <p:cNvSpPr>
            <a:spLocks noGrp="1"/>
          </p:cNvSpPr>
          <p:nvPr>
            <p:ph idx="1"/>
          </p:nvPr>
        </p:nvSpPr>
        <p:spPr>
          <a:xfrm>
            <a:off x="539552" y="1772816"/>
            <a:ext cx="8229600" cy="4525963"/>
          </a:xfrm>
        </p:spPr>
        <p:txBody>
          <a:bodyPr vert="horz" lIns="91440" tIns="45720" rIns="91440" bIns="45720" rtlCol="0" anchor="t">
            <a:normAutofit/>
          </a:bodyPr>
          <a:lstStyle/>
          <a:p>
            <a:pPr marL="514350" indent="-514350">
              <a:buFont typeface="+mj-lt"/>
              <a:buAutoNum type="arabicPeriod" startAt="41"/>
            </a:pPr>
            <a:r>
              <a:rPr lang="nl-BE" dirty="0"/>
              <a:t>Versterken l</a:t>
            </a:r>
            <a:r>
              <a:rPr lang="nl-BE" b="1" dirty="0"/>
              <a:t>okale circulaire initiatieven</a:t>
            </a:r>
            <a:br>
              <a:rPr lang="nl-BE" b="1" dirty="0"/>
            </a:br>
            <a:r>
              <a:rPr lang="nl-BE" dirty="0"/>
              <a:t>zoals </a:t>
            </a:r>
            <a:r>
              <a:rPr lang="nl-BE" dirty="0" err="1"/>
              <a:t>fietsbib</a:t>
            </a:r>
            <a:r>
              <a:rPr lang="nl-BE" dirty="0"/>
              <a:t> en </a:t>
            </a:r>
            <a:r>
              <a:rPr lang="nl-BE" dirty="0" err="1"/>
              <a:t>repaircafés</a:t>
            </a:r>
            <a:endParaRPr lang="nl-BE" dirty="0"/>
          </a:p>
          <a:p>
            <a:pPr marL="514350" indent="-514350">
              <a:buFont typeface="+mj-lt"/>
              <a:buAutoNum type="arabicPeriod" startAt="41"/>
            </a:pPr>
            <a:r>
              <a:rPr lang="nl-BE" dirty="0"/>
              <a:t>Opmaak </a:t>
            </a:r>
            <a:r>
              <a:rPr lang="nl-BE" b="1" dirty="0"/>
              <a:t>lokale duurzame voedselstrategie</a:t>
            </a:r>
            <a:r>
              <a:rPr lang="nl-BE" dirty="0"/>
              <a:t> samen met partners</a:t>
            </a:r>
            <a:endParaRPr lang="nl-BE" dirty="0">
              <a:cs typeface="Calibri"/>
            </a:endParaRPr>
          </a:p>
          <a:p>
            <a:pPr marL="514350" indent="-514350">
              <a:buFont typeface="+mj-lt"/>
              <a:buAutoNum type="arabicPeriod" startAt="41"/>
            </a:pPr>
            <a:r>
              <a:rPr lang="nl-BE" dirty="0"/>
              <a:t>Inzetten op </a:t>
            </a:r>
            <a:r>
              <a:rPr lang="nl-BE" b="1" dirty="0"/>
              <a:t>circulaire aankopen</a:t>
            </a:r>
            <a:endParaRPr lang="nl-BE" b="1" dirty="0">
              <a:cs typeface="Calibri"/>
            </a:endParaRPr>
          </a:p>
          <a:p>
            <a:pPr marL="514350" indent="-514350">
              <a:buFont typeface="+mj-lt"/>
              <a:buAutoNum type="arabicPeriod" startAt="41"/>
            </a:pPr>
            <a:r>
              <a:rPr lang="nl-BE" dirty="0"/>
              <a:t>Experimenteren met </a:t>
            </a:r>
            <a:r>
              <a:rPr lang="nl-BE" b="1" dirty="0"/>
              <a:t>circulair bouwen</a:t>
            </a:r>
            <a:endParaRPr lang="nl-BE" b="1" dirty="0">
              <a:cs typeface="Calibri"/>
            </a:endParaRPr>
          </a:p>
        </p:txBody>
      </p:sp>
    </p:spTree>
    <p:extLst>
      <p:ext uri="{BB962C8B-B14F-4D97-AF65-F5344CB8AC3E}">
        <p14:creationId xmlns:p14="http://schemas.microsoft.com/office/powerpoint/2010/main" val="1360457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pic>
        <p:nvPicPr>
          <p:cNvPr id="4" name="Tijdelijke aanduiding voor inhou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2576" y="0"/>
            <a:ext cx="10430201" cy="6957392"/>
          </a:xfrm>
        </p:spPr>
      </p:pic>
      <p:sp>
        <p:nvSpPr>
          <p:cNvPr id="3" name="Tekstvak 2"/>
          <p:cNvSpPr txBox="1"/>
          <p:nvPr/>
        </p:nvSpPr>
        <p:spPr>
          <a:xfrm>
            <a:off x="323528" y="5210926"/>
            <a:ext cx="7125254" cy="1077218"/>
          </a:xfrm>
          <a:prstGeom prst="rect">
            <a:avLst/>
          </a:prstGeom>
          <a:noFill/>
        </p:spPr>
        <p:txBody>
          <a:bodyPr wrap="square" rtlCol="0">
            <a:spAutoFit/>
          </a:bodyPr>
          <a:lstStyle/>
          <a:p>
            <a:r>
              <a:rPr lang="nl-BE" sz="3200">
                <a:solidFill>
                  <a:schemeClr val="bg1"/>
                </a:solidFill>
                <a:latin typeface="Ryman Eco" pitchFamily="50" charset="0"/>
              </a:rPr>
              <a:t>Vandaag maak jij </a:t>
            </a:r>
          </a:p>
          <a:p>
            <a:r>
              <a:rPr lang="nl-BE" sz="3200">
                <a:solidFill>
                  <a:schemeClr val="bg1"/>
                </a:solidFill>
                <a:latin typeface="Ryman Eco" pitchFamily="50" charset="0"/>
              </a:rPr>
              <a:t>het klimaat van morgen</a:t>
            </a:r>
          </a:p>
        </p:txBody>
      </p:sp>
    </p:spTree>
    <p:extLst>
      <p:ext uri="{BB962C8B-B14F-4D97-AF65-F5344CB8AC3E}">
        <p14:creationId xmlns:p14="http://schemas.microsoft.com/office/powerpoint/2010/main" val="1880142818"/>
      </p:ext>
    </p:extLst>
  </p:cSld>
  <p:clrMapOvr>
    <a:masterClrMapping/>
  </p:clrMapOvr>
</p:sld>
</file>

<file path=ppt/theme/theme1.xml><?xml version="1.0" encoding="utf-8"?>
<a:theme xmlns:a="http://schemas.openxmlformats.org/drawingml/2006/main" name="2019_Kempen2030_ppt">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41C2375766A1A41B989A029E2320F71" ma:contentTypeVersion="7" ma:contentTypeDescription="Een nieuw document maken." ma:contentTypeScope="" ma:versionID="ba551eeb624a40fdd0eecf48e6a42e0d">
  <xsd:schema xmlns:xsd="http://www.w3.org/2001/XMLSchema" xmlns:xs="http://www.w3.org/2001/XMLSchema" xmlns:p="http://schemas.microsoft.com/office/2006/metadata/properties" xmlns:ns2="7957ed46-95ab-4cd4-b504-174c06b253ae" targetNamespace="http://schemas.microsoft.com/office/2006/metadata/properties" ma:root="true" ma:fieldsID="2e267ad5ec9b64a66b37f8d94ffab22a" ns2:_="">
    <xsd:import namespace="7957ed46-95ab-4cd4-b504-174c06b253a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57ed46-95ab-4cd4-b504-174c06b253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3D5BC7F-C056-4C10-AE9C-D6B7BF9603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57ed46-95ab-4cd4-b504-174c06b253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3F0D2E9-D4FD-41AC-B1B0-C1082E8383AD}">
  <ds:schemaRefs>
    <ds:schemaRef ds:uri="http://schemas.microsoft.com/sharepoint/v3/contenttype/forms"/>
  </ds:schemaRefs>
</ds:datastoreItem>
</file>

<file path=customXml/itemProps3.xml><?xml version="1.0" encoding="utf-8"?>
<ds:datastoreItem xmlns:ds="http://schemas.openxmlformats.org/officeDocument/2006/customXml" ds:itemID="{06E236EC-E20B-4BAA-A404-5F2C46EDFD93}">
  <ds:schemaRefs>
    <ds:schemaRef ds:uri="1366f7d3-c939-40fd-904c-ee16eb5107ef"/>
    <ds:schemaRef ds:uri="bcef1bd2-0d41-40a8-a38a-c6716a25ef8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2019_Kempen2030_ppt</Template>
  <TotalTime>17</TotalTime>
  <Words>1526</Words>
  <Application>Microsoft Office PowerPoint</Application>
  <PresentationFormat>Diavoorstelling (4:3)</PresentationFormat>
  <Paragraphs>153</Paragraphs>
  <Slides>25</Slides>
  <Notes>13</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25</vt:i4>
      </vt:variant>
    </vt:vector>
  </HeadingPairs>
  <TitlesOfParts>
    <vt:vector size="29" baseType="lpstr">
      <vt:lpstr>Arial</vt:lpstr>
      <vt:lpstr>Calibri</vt:lpstr>
      <vt:lpstr>Ryman Eco</vt:lpstr>
      <vt:lpstr>2019_Kempen2030_ppt</vt:lpstr>
      <vt:lpstr>PowerPoint-presentatie</vt:lpstr>
      <vt:lpstr>PowerPoint-presentatie</vt:lpstr>
      <vt:lpstr>STRUCTUUR KLIMAATPLAN</vt:lpstr>
      <vt:lpstr>WELKE ACTIES BRENGEN HET MEESTE OP?</vt:lpstr>
      <vt:lpstr>ACTIE OF SPEERPUNT 1 LOKALE OVERHEID GEBRUIKT 40 % MINDER ENERGIE IN 2030</vt:lpstr>
      <vt:lpstr>ACTIE OF SPEERPUNT 2 KLIMAATPROOF HERINRICHTEN VAN STRATEN EN WIJKEN</vt:lpstr>
      <vt:lpstr>ACTIE OF SPEERPUNT 2 KLIMAATPROOF HERINRICHTEN VAN STRATEN EN WIJKEN</vt:lpstr>
      <vt:lpstr>ACTIE OF SPEERPUNT 2 KLIMAATPROEVE HERINRICHTING STRATEN EN WIJKEN</vt:lpstr>
      <vt:lpstr>ACTIE OF SPEERPUNT 3 PRIVATE WOONMARKT KLIMAATPROOF STUREN</vt:lpstr>
      <vt:lpstr>ACTIE OF SPEERPUNT 3 PRIVATE WOONMARKT KLIMAATPROOF STUREN</vt:lpstr>
      <vt:lpstr>ACTIE OF SPEERPUNT 4 RENOVATIE PRIVÉWONINGEN</vt:lpstr>
      <vt:lpstr>ACTIE OF SPEERPUNT 4 RENOVATIE PRIVÉWONINGEN</vt:lpstr>
      <vt:lpstr>ACTIE OF SPEERPUNT 4 RENOVATIE PRIVÉWONINGEN</vt:lpstr>
      <vt:lpstr>ACTIE OF SPEERPUNT 4 RENOVATIE PRIVÉWONINGEN</vt:lpstr>
      <vt:lpstr>ACTIE OF SPEERPUNT 5 ALTERNATIEF VERVOER</vt:lpstr>
      <vt:lpstr>ACTIE OF SPEERPUNT 5 ALTERNATIEF VERVOER</vt:lpstr>
      <vt:lpstr>ACTIE OF SPEERPUNT 5 ALTERNATIEF VERVOER</vt:lpstr>
      <vt:lpstr>ACTIE OF SPEERPUNT 6 VAN FOSSIELE NAAR HERNIEUWBAAR ENERGIE</vt:lpstr>
      <vt:lpstr>ACTIE OF SPEERPUNT 6 VAN FOSSIELE NAAR HERNIEUWBARE ENERGIE</vt:lpstr>
      <vt:lpstr>ACTIE OF SPEERPUNT 7 GROENBLAUWE NETWERKEN ALS BASIS VOOR KLIMAATADAPTATIE</vt:lpstr>
      <vt:lpstr>ACTIE OF SPEERPUNT 7 GROEN-BLAUWE NETWERKEN ALS BASIS VOOR KLIMAATADAPTATIE</vt:lpstr>
      <vt:lpstr>ACTIE OF SPEERPUNT 7 GROEN-BLAUWE NETWERKEN ALS BASIS VOOR KLIMAATADAPTATIE</vt:lpstr>
      <vt:lpstr>ACTIE OF SPEERPUNT 8 BURGERPARTICIPATIE</vt:lpstr>
      <vt:lpstr>ACTIE OF SPEERPUNT 9 LOKALE EN CIRCULAIRE CONSUMPTIE</vt:lpstr>
      <vt:lpstr>PowerPoint-presentatie</vt:lpstr>
    </vt:vector>
  </TitlesOfParts>
  <Company>IOK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Ellen Leys</dc:creator>
  <cp:lastModifiedBy>Christophe Sproelants</cp:lastModifiedBy>
  <cp:revision>156</cp:revision>
  <dcterms:created xsi:type="dcterms:W3CDTF">2019-11-27T08:28:27Z</dcterms:created>
  <dcterms:modified xsi:type="dcterms:W3CDTF">2021-02-05T08:05:03Z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0x010100C41C2375766A1A41B989A029E2320F71</vt:lpwstr>
  </property>
  <property fmtid="{D5CDD505-2E9C-101B-9397-08002B2CF9AE}" pid="3" name="Order">
    <vt:r8>3204200</vt:r8>
  </property>
</Properties>
</file>